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323" r:id="rId3"/>
    <p:sldId id="260" r:id="rId4"/>
    <p:sldId id="390" r:id="rId5"/>
    <p:sldId id="401" r:id="rId6"/>
    <p:sldId id="411" r:id="rId7"/>
    <p:sldId id="391" r:id="rId8"/>
    <p:sldId id="410" r:id="rId9"/>
    <p:sldId id="324" r:id="rId10"/>
    <p:sldId id="325" r:id="rId11"/>
    <p:sldId id="326" r:id="rId12"/>
    <p:sldId id="402" r:id="rId13"/>
    <p:sldId id="328" r:id="rId14"/>
    <p:sldId id="329" r:id="rId15"/>
    <p:sldId id="403" r:id="rId16"/>
    <p:sldId id="330" r:id="rId17"/>
    <p:sldId id="404" r:id="rId18"/>
    <p:sldId id="266" r:id="rId19"/>
    <p:sldId id="331" r:id="rId20"/>
    <p:sldId id="397" r:id="rId21"/>
    <p:sldId id="332" r:id="rId22"/>
    <p:sldId id="398" r:id="rId23"/>
    <p:sldId id="270" r:id="rId24"/>
    <p:sldId id="393" r:id="rId25"/>
    <p:sldId id="399" r:id="rId26"/>
    <p:sldId id="394" r:id="rId27"/>
    <p:sldId id="333" r:id="rId28"/>
    <p:sldId id="334" r:id="rId29"/>
    <p:sldId id="335" r:id="rId30"/>
    <p:sldId id="405" r:id="rId31"/>
    <p:sldId id="273" r:id="rId32"/>
    <p:sldId id="388" r:id="rId33"/>
    <p:sldId id="389" r:id="rId34"/>
    <p:sldId id="336" r:id="rId35"/>
    <p:sldId id="337" r:id="rId36"/>
    <p:sldId id="340" r:id="rId37"/>
    <p:sldId id="339" r:id="rId38"/>
    <p:sldId id="406" r:id="rId39"/>
    <p:sldId id="342" r:id="rId40"/>
    <p:sldId id="343" r:id="rId41"/>
    <p:sldId id="344" r:id="rId42"/>
    <p:sldId id="345" r:id="rId43"/>
    <p:sldId id="346" r:id="rId44"/>
    <p:sldId id="348" r:id="rId45"/>
    <p:sldId id="407" r:id="rId46"/>
    <p:sldId id="349" r:id="rId47"/>
    <p:sldId id="350" r:id="rId48"/>
    <p:sldId id="392" r:id="rId49"/>
    <p:sldId id="408" r:id="rId50"/>
    <p:sldId id="409" r:id="rId51"/>
    <p:sldId id="352" r:id="rId52"/>
    <p:sldId id="396" r:id="rId53"/>
    <p:sldId id="395" r:id="rId54"/>
    <p:sldId id="353" r:id="rId55"/>
    <p:sldId id="354" r:id="rId56"/>
    <p:sldId id="412" r:id="rId57"/>
    <p:sldId id="289" r:id="rId58"/>
    <p:sldId id="355" r:id="rId59"/>
    <p:sldId id="400" r:id="rId60"/>
    <p:sldId id="356" r:id="rId61"/>
    <p:sldId id="357" r:id="rId62"/>
    <p:sldId id="413" r:id="rId63"/>
    <p:sldId id="359" r:id="rId64"/>
    <p:sldId id="358" r:id="rId65"/>
    <p:sldId id="386" r:id="rId66"/>
    <p:sldId id="360" r:id="rId67"/>
    <p:sldId id="414" r:id="rId68"/>
    <p:sldId id="363" r:id="rId69"/>
    <p:sldId id="373" r:id="rId70"/>
    <p:sldId id="374" r:id="rId71"/>
    <p:sldId id="421" r:id="rId72"/>
    <p:sldId id="375" r:id="rId73"/>
    <p:sldId id="422" r:id="rId74"/>
    <p:sldId id="377" r:id="rId75"/>
    <p:sldId id="378" r:id="rId76"/>
    <p:sldId id="423" r:id="rId77"/>
    <p:sldId id="379" r:id="rId78"/>
    <p:sldId id="381" r:id="rId79"/>
    <p:sldId id="382" r:id="rId80"/>
    <p:sldId id="383" r:id="rId81"/>
    <p:sldId id="384" r:id="rId82"/>
    <p:sldId id="424" r:id="rId83"/>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CC66"/>
    <a:srgbClr val="000000"/>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8663" autoAdjust="0"/>
  </p:normalViewPr>
  <p:slideViewPr>
    <p:cSldViewPr snapToObjects="1">
      <p:cViewPr>
        <p:scale>
          <a:sx n="110" d="100"/>
          <a:sy n="110" d="100"/>
        </p:scale>
        <p:origin x="-1087" y="-60"/>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94D58B-10E1-4FF9-B611-F315C53E66A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TW" altLang="en-US"/>
        </a:p>
      </dgm:t>
    </dgm:pt>
    <dgm:pt modelId="{EF6DE22D-39FB-4479-B905-37E817693880}">
      <dgm:prSet custT="1"/>
      <dgm:spPr/>
      <dgm:t>
        <a:bodyPr/>
        <a:lstStyle/>
        <a:p>
          <a:pPr rtl="0"/>
          <a:r>
            <a:rPr lang="zh-TW" altLang="en-US" sz="2800" b="1" dirty="0" smtClean="0">
              <a:latin typeface="微軟正黑體" panose="020B0604030504040204" pitchFamily="34" charset="-120"/>
              <a:ea typeface="微軟正黑體" panose="020B0604030504040204" pitchFamily="34" charset="-120"/>
            </a:rPr>
            <a:t>德國漢諾威電腦展</a:t>
          </a:r>
          <a:endParaRPr lang="zh-TW" sz="2800" dirty="0">
            <a:latin typeface="微軟正黑體" panose="020B0604030504040204" pitchFamily="34" charset="-120"/>
            <a:ea typeface="微軟正黑體" panose="020B0604030504040204" pitchFamily="34" charset="-120"/>
          </a:endParaRPr>
        </a:p>
      </dgm:t>
    </dgm:pt>
    <dgm:pt modelId="{1C34D744-FBA6-45C8-A012-7B587E08B3EF}" type="parTrans" cxnId="{24FED234-3C27-4578-9750-9E3D8D8EB0B3}">
      <dgm:prSet/>
      <dgm:spPr/>
      <dgm:t>
        <a:bodyPr/>
        <a:lstStyle/>
        <a:p>
          <a:endParaRPr lang="zh-TW" altLang="en-US" sz="1800"/>
        </a:p>
      </dgm:t>
    </dgm:pt>
    <dgm:pt modelId="{A474252C-1FE9-472E-9092-91B7E10267C0}" type="sibTrans" cxnId="{24FED234-3C27-4578-9750-9E3D8D8EB0B3}">
      <dgm:prSet/>
      <dgm:spPr/>
      <dgm:t>
        <a:bodyPr/>
        <a:lstStyle/>
        <a:p>
          <a:endParaRPr lang="zh-TW" altLang="en-US" sz="1800"/>
        </a:p>
      </dgm:t>
    </dgm:pt>
    <dgm:pt modelId="{26379BBB-FDEC-438C-8906-C32CF8BC2341}">
      <dgm:prSet custT="1"/>
      <dgm:spPr/>
      <dgm:t>
        <a:bodyPr/>
        <a:lstStyle/>
        <a:p>
          <a:pPr rtl="0"/>
          <a:r>
            <a:rPr lang="zh-TW" altLang="en-US" sz="2800" b="1" dirty="0" smtClean="0">
              <a:latin typeface="微軟正黑體" panose="020B0604030504040204" pitchFamily="34" charset="-120"/>
              <a:ea typeface="微軟正黑體" panose="020B0604030504040204" pitchFamily="34" charset="-120"/>
            </a:rPr>
            <a:t>臺北國際電腦展</a:t>
          </a:r>
          <a:endParaRPr lang="zh-TW" sz="2800" dirty="0">
            <a:latin typeface="微軟正黑體" panose="020B0604030504040204" pitchFamily="34" charset="-120"/>
            <a:ea typeface="微軟正黑體" panose="020B0604030504040204" pitchFamily="34" charset="-120"/>
          </a:endParaRPr>
        </a:p>
      </dgm:t>
    </dgm:pt>
    <dgm:pt modelId="{4BA38749-ED18-4F4C-9D1B-932DB1AB7D05}" type="parTrans" cxnId="{3FBCDAF9-1D23-4026-B92D-EFB6B02D7DE3}">
      <dgm:prSet/>
      <dgm:spPr/>
      <dgm:t>
        <a:bodyPr/>
        <a:lstStyle/>
        <a:p>
          <a:endParaRPr lang="zh-TW" altLang="en-US" sz="1800"/>
        </a:p>
      </dgm:t>
    </dgm:pt>
    <dgm:pt modelId="{55CF1D7D-F67F-43D8-A5CC-09127B292932}" type="sibTrans" cxnId="{3FBCDAF9-1D23-4026-B92D-EFB6B02D7DE3}">
      <dgm:prSet/>
      <dgm:spPr/>
      <dgm:t>
        <a:bodyPr/>
        <a:lstStyle/>
        <a:p>
          <a:endParaRPr lang="zh-TW" altLang="en-US" sz="1800"/>
        </a:p>
      </dgm:t>
    </dgm:pt>
    <dgm:pt modelId="{EBF0FE65-07DC-4235-9090-E9A5D327936F}">
      <dgm:prSet custT="1"/>
      <dgm:spPr/>
      <dgm:t>
        <a:bodyPr/>
        <a:lstStyle/>
        <a:p>
          <a:pPr rtl="0"/>
          <a:r>
            <a:rPr lang="zh-TW" altLang="en-US" sz="2800" b="1" dirty="0" smtClean="0">
              <a:latin typeface="微軟正黑體" panose="020B0604030504040204" pitchFamily="34" charset="-120"/>
              <a:ea typeface="微軟正黑體" panose="020B0604030504040204" pitchFamily="34" charset="-120"/>
            </a:rPr>
            <a:t>美國拉斯維加斯國際消費電子展</a:t>
          </a:r>
          <a:endParaRPr lang="zh-TW" sz="2800" dirty="0">
            <a:latin typeface="微軟正黑體" panose="020B0604030504040204" pitchFamily="34" charset="-120"/>
            <a:ea typeface="微軟正黑體" panose="020B0604030504040204" pitchFamily="34" charset="-120"/>
          </a:endParaRPr>
        </a:p>
      </dgm:t>
    </dgm:pt>
    <dgm:pt modelId="{1AFF841B-AD90-4171-AA40-7976DFB4AFA4}" type="sibTrans" cxnId="{7DBD7303-264F-49B4-A74B-24C85ECB6D0C}">
      <dgm:prSet/>
      <dgm:spPr/>
      <dgm:t>
        <a:bodyPr/>
        <a:lstStyle/>
        <a:p>
          <a:endParaRPr lang="zh-TW" altLang="en-US" sz="1800"/>
        </a:p>
      </dgm:t>
    </dgm:pt>
    <dgm:pt modelId="{89EF1DF9-6EB6-45B2-A712-32D751DFE0EF}" type="parTrans" cxnId="{7DBD7303-264F-49B4-A74B-24C85ECB6D0C}">
      <dgm:prSet/>
      <dgm:spPr/>
      <dgm:t>
        <a:bodyPr/>
        <a:lstStyle/>
        <a:p>
          <a:endParaRPr lang="zh-TW" altLang="en-US" sz="1800"/>
        </a:p>
      </dgm:t>
    </dgm:pt>
    <dgm:pt modelId="{414E8B4F-74C0-4EAD-B16D-7852208C2C19}" type="pres">
      <dgm:prSet presAssocID="{0594D58B-10E1-4FF9-B611-F315C53E66A5}" presName="linear" presStyleCnt="0">
        <dgm:presLayoutVars>
          <dgm:animLvl val="lvl"/>
          <dgm:resizeHandles val="exact"/>
        </dgm:presLayoutVars>
      </dgm:prSet>
      <dgm:spPr/>
      <dgm:t>
        <a:bodyPr/>
        <a:lstStyle/>
        <a:p>
          <a:endParaRPr lang="zh-TW" altLang="en-US"/>
        </a:p>
      </dgm:t>
    </dgm:pt>
    <dgm:pt modelId="{98CC0957-A284-4DF9-A5C9-CCE3C1011D9C}" type="pres">
      <dgm:prSet presAssocID="{EF6DE22D-39FB-4479-B905-37E817693880}" presName="parentText" presStyleLbl="node1" presStyleIdx="0" presStyleCnt="3">
        <dgm:presLayoutVars>
          <dgm:chMax val="0"/>
          <dgm:bulletEnabled val="1"/>
        </dgm:presLayoutVars>
      </dgm:prSet>
      <dgm:spPr/>
      <dgm:t>
        <a:bodyPr/>
        <a:lstStyle/>
        <a:p>
          <a:endParaRPr lang="zh-TW" altLang="en-US"/>
        </a:p>
      </dgm:t>
    </dgm:pt>
    <dgm:pt modelId="{65D90CED-0C40-4DDA-A0C3-F900136437C4}" type="pres">
      <dgm:prSet presAssocID="{A474252C-1FE9-472E-9092-91B7E10267C0}" presName="spacer" presStyleCnt="0"/>
      <dgm:spPr/>
    </dgm:pt>
    <dgm:pt modelId="{FD38FCFC-D4A4-485C-9355-28D6E99F7F2D}" type="pres">
      <dgm:prSet presAssocID="{26379BBB-FDEC-438C-8906-C32CF8BC2341}" presName="parentText" presStyleLbl="node1" presStyleIdx="1" presStyleCnt="3" custLinFactY="2706" custLinFactNeighborX="2719" custLinFactNeighborY="100000">
        <dgm:presLayoutVars>
          <dgm:chMax val="0"/>
          <dgm:bulletEnabled val="1"/>
        </dgm:presLayoutVars>
      </dgm:prSet>
      <dgm:spPr/>
      <dgm:t>
        <a:bodyPr/>
        <a:lstStyle/>
        <a:p>
          <a:endParaRPr lang="zh-TW" altLang="en-US"/>
        </a:p>
      </dgm:t>
    </dgm:pt>
    <dgm:pt modelId="{DCC52004-D407-4EB7-AFF2-91A1AFB66053}" type="pres">
      <dgm:prSet presAssocID="{55CF1D7D-F67F-43D8-A5CC-09127B292932}" presName="spacer" presStyleCnt="0"/>
      <dgm:spPr/>
    </dgm:pt>
    <dgm:pt modelId="{8BAEE351-AEB4-4571-B3BD-0A6F9F99BF18}" type="pres">
      <dgm:prSet presAssocID="{EBF0FE65-07DC-4235-9090-E9A5D327936F}" presName="parentText" presStyleLbl="node1" presStyleIdx="2" presStyleCnt="3">
        <dgm:presLayoutVars>
          <dgm:chMax val="0"/>
          <dgm:bulletEnabled val="1"/>
        </dgm:presLayoutVars>
      </dgm:prSet>
      <dgm:spPr/>
      <dgm:t>
        <a:bodyPr/>
        <a:lstStyle/>
        <a:p>
          <a:endParaRPr lang="zh-TW" altLang="en-US"/>
        </a:p>
      </dgm:t>
    </dgm:pt>
  </dgm:ptLst>
  <dgm:cxnLst>
    <dgm:cxn modelId="{C94E41BA-5F28-4900-B324-043186E321A3}" type="presOf" srcId="{EBF0FE65-07DC-4235-9090-E9A5D327936F}" destId="{8BAEE351-AEB4-4571-B3BD-0A6F9F99BF18}" srcOrd="0" destOrd="0" presId="urn:microsoft.com/office/officeart/2005/8/layout/vList2"/>
    <dgm:cxn modelId="{24FED234-3C27-4578-9750-9E3D8D8EB0B3}" srcId="{0594D58B-10E1-4FF9-B611-F315C53E66A5}" destId="{EF6DE22D-39FB-4479-B905-37E817693880}" srcOrd="0" destOrd="0" parTransId="{1C34D744-FBA6-45C8-A012-7B587E08B3EF}" sibTransId="{A474252C-1FE9-472E-9092-91B7E10267C0}"/>
    <dgm:cxn modelId="{7DBD7303-264F-49B4-A74B-24C85ECB6D0C}" srcId="{0594D58B-10E1-4FF9-B611-F315C53E66A5}" destId="{EBF0FE65-07DC-4235-9090-E9A5D327936F}" srcOrd="2" destOrd="0" parTransId="{89EF1DF9-6EB6-45B2-A712-32D751DFE0EF}" sibTransId="{1AFF841B-AD90-4171-AA40-7976DFB4AFA4}"/>
    <dgm:cxn modelId="{3FBCDAF9-1D23-4026-B92D-EFB6B02D7DE3}" srcId="{0594D58B-10E1-4FF9-B611-F315C53E66A5}" destId="{26379BBB-FDEC-438C-8906-C32CF8BC2341}" srcOrd="1" destOrd="0" parTransId="{4BA38749-ED18-4F4C-9D1B-932DB1AB7D05}" sibTransId="{55CF1D7D-F67F-43D8-A5CC-09127B292932}"/>
    <dgm:cxn modelId="{C2AB601D-1B86-4A9F-81BC-4374E02B80A2}" type="presOf" srcId="{EF6DE22D-39FB-4479-B905-37E817693880}" destId="{98CC0957-A284-4DF9-A5C9-CCE3C1011D9C}" srcOrd="0" destOrd="0" presId="urn:microsoft.com/office/officeart/2005/8/layout/vList2"/>
    <dgm:cxn modelId="{7814971A-810E-4023-BD30-13736A522CA4}" type="presOf" srcId="{0594D58B-10E1-4FF9-B611-F315C53E66A5}" destId="{414E8B4F-74C0-4EAD-B16D-7852208C2C19}" srcOrd="0" destOrd="0" presId="urn:microsoft.com/office/officeart/2005/8/layout/vList2"/>
    <dgm:cxn modelId="{EE1EE394-35F0-4E94-85B7-FB48DE9525D7}" type="presOf" srcId="{26379BBB-FDEC-438C-8906-C32CF8BC2341}" destId="{FD38FCFC-D4A4-485C-9355-28D6E99F7F2D}" srcOrd="0" destOrd="0" presId="urn:microsoft.com/office/officeart/2005/8/layout/vList2"/>
    <dgm:cxn modelId="{8FBF6AA3-E65A-4EEF-9093-63174BA7DD81}" type="presParOf" srcId="{414E8B4F-74C0-4EAD-B16D-7852208C2C19}" destId="{98CC0957-A284-4DF9-A5C9-CCE3C1011D9C}" srcOrd="0" destOrd="0" presId="urn:microsoft.com/office/officeart/2005/8/layout/vList2"/>
    <dgm:cxn modelId="{55C6E220-DCA9-4274-AFCE-B94ECE4A1FFF}" type="presParOf" srcId="{414E8B4F-74C0-4EAD-B16D-7852208C2C19}" destId="{65D90CED-0C40-4DDA-A0C3-F900136437C4}" srcOrd="1" destOrd="0" presId="urn:microsoft.com/office/officeart/2005/8/layout/vList2"/>
    <dgm:cxn modelId="{E17936BE-4C40-4850-826D-3A7C65239175}" type="presParOf" srcId="{414E8B4F-74C0-4EAD-B16D-7852208C2C19}" destId="{FD38FCFC-D4A4-485C-9355-28D6E99F7F2D}" srcOrd="2" destOrd="0" presId="urn:microsoft.com/office/officeart/2005/8/layout/vList2"/>
    <dgm:cxn modelId="{6FD78EEB-F86B-4846-A600-5EEC6BB0B458}" type="presParOf" srcId="{414E8B4F-74C0-4EAD-B16D-7852208C2C19}" destId="{DCC52004-D407-4EB7-AFF2-91A1AFB66053}" srcOrd="3" destOrd="0" presId="urn:microsoft.com/office/officeart/2005/8/layout/vList2"/>
    <dgm:cxn modelId="{5F31D3C1-A789-495F-BB23-7258CD4263AD}" type="presParOf" srcId="{414E8B4F-74C0-4EAD-B16D-7852208C2C19}" destId="{8BAEE351-AEB4-4571-B3BD-0A6F9F99BF1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43C89E-F758-495C-B352-9D5BA5BC1A40}"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zh-TW" altLang="en-US"/>
        </a:p>
      </dgm:t>
    </dgm:pt>
    <dgm:pt modelId="{DACEB4DB-9A82-434E-81BF-67DA92C686C4}">
      <dgm:prSet custT="1"/>
      <dgm:spPr/>
      <dgm:t>
        <a:bodyPr/>
        <a:lstStyle/>
        <a:p>
          <a:pPr rtl="0">
            <a:spcAft>
              <a:spcPts val="10"/>
            </a:spcAft>
          </a:pPr>
          <a:r>
            <a:rPr lang="en-US" sz="2000" dirty="0" smtClean="0">
              <a:latin typeface="微軟正黑體" panose="020B0604030504040204" pitchFamily="34" charset="-120"/>
              <a:ea typeface="微軟正黑體" panose="020B0604030504040204" pitchFamily="34" charset="-120"/>
            </a:rPr>
            <a:t>Computer</a:t>
          </a:r>
        </a:p>
        <a:p>
          <a:pPr rtl="0">
            <a:spcAft>
              <a:spcPts val="10"/>
            </a:spcAft>
          </a:pPr>
          <a:r>
            <a:rPr lang="en-US" sz="2000" dirty="0" smtClean="0">
              <a:latin typeface="微軟正黑體" panose="020B0604030504040204" pitchFamily="34" charset="-120"/>
              <a:ea typeface="微軟正黑體" panose="020B0604030504040204" pitchFamily="34" charset="-120"/>
            </a:rPr>
            <a:t>(</a:t>
          </a:r>
          <a:r>
            <a:rPr lang="zh-TW" sz="2000" dirty="0" smtClean="0">
              <a:latin typeface="微軟正黑體" panose="020B0604030504040204" pitchFamily="34" charset="-120"/>
              <a:ea typeface="微軟正黑體" panose="020B0604030504040204" pitchFamily="34" charset="-120"/>
            </a:rPr>
            <a:t>電腦</a:t>
          </a:r>
          <a:r>
            <a:rPr lang="en-US" sz="2000" dirty="0" smtClean="0">
              <a:latin typeface="微軟正黑體" panose="020B0604030504040204" pitchFamily="34" charset="-120"/>
              <a:ea typeface="微軟正黑體" panose="020B0604030504040204" pitchFamily="34" charset="-120"/>
            </a:rPr>
            <a:t>)</a:t>
          </a:r>
          <a:endParaRPr lang="zh-TW" sz="2000" dirty="0">
            <a:latin typeface="微軟正黑體" panose="020B0604030504040204" pitchFamily="34" charset="-120"/>
            <a:ea typeface="微軟正黑體" panose="020B0604030504040204" pitchFamily="34" charset="-120"/>
          </a:endParaRPr>
        </a:p>
      </dgm:t>
    </dgm:pt>
    <dgm:pt modelId="{F1747FD0-99AE-4403-8E04-6496BFB159F0}" type="parTrans" cxnId="{4AC85163-8CE1-4946-AD59-D84704079E30}">
      <dgm:prSet/>
      <dgm:spPr/>
      <dgm:t>
        <a:bodyPr/>
        <a:lstStyle/>
        <a:p>
          <a:endParaRPr lang="zh-TW" altLang="en-US"/>
        </a:p>
      </dgm:t>
    </dgm:pt>
    <dgm:pt modelId="{252DB72A-86C4-4283-8FFA-61A86ECB5285}" type="sibTrans" cxnId="{4AC85163-8CE1-4946-AD59-D84704079E30}">
      <dgm:prSet/>
      <dgm:spPr/>
      <dgm:t>
        <a:bodyPr/>
        <a:lstStyle/>
        <a:p>
          <a:endParaRPr lang="zh-TW" altLang="en-US"/>
        </a:p>
      </dgm:t>
    </dgm:pt>
    <dgm:pt modelId="{46FEEC30-E09E-4296-9E45-301E93CA86DE}">
      <dgm:prSet custT="1"/>
      <dgm:spPr/>
      <dgm:t>
        <a:bodyPr/>
        <a:lstStyle/>
        <a:p>
          <a:pPr rtl="0">
            <a:spcAft>
              <a:spcPts val="100"/>
            </a:spcAft>
          </a:pPr>
          <a:r>
            <a:rPr lang="en-US" sz="2000" dirty="0" smtClean="0">
              <a:latin typeface="微軟正黑體" panose="020B0604030504040204" pitchFamily="34" charset="-120"/>
              <a:ea typeface="微軟正黑體" panose="020B0604030504040204" pitchFamily="34" charset="-120"/>
            </a:rPr>
            <a:t>Communication</a:t>
          </a:r>
        </a:p>
        <a:p>
          <a:pPr rtl="0">
            <a:spcAft>
              <a:spcPts val="100"/>
            </a:spcAft>
          </a:pPr>
          <a:r>
            <a:rPr lang="en-US" sz="2000" dirty="0" smtClean="0">
              <a:latin typeface="微軟正黑體" panose="020B0604030504040204" pitchFamily="34" charset="-120"/>
              <a:ea typeface="微軟正黑體" panose="020B0604030504040204" pitchFamily="34" charset="-120"/>
            </a:rPr>
            <a:t>(</a:t>
          </a:r>
          <a:r>
            <a:rPr lang="zh-TW" sz="2000" dirty="0" smtClean="0">
              <a:latin typeface="微軟正黑體" panose="020B0604030504040204" pitchFamily="34" charset="-120"/>
              <a:ea typeface="微軟正黑體" panose="020B0604030504040204" pitchFamily="34" charset="-120"/>
            </a:rPr>
            <a:t>通訊</a:t>
          </a:r>
          <a:r>
            <a:rPr lang="en-US" sz="2000" dirty="0" smtClean="0">
              <a:latin typeface="微軟正黑體" panose="020B0604030504040204" pitchFamily="34" charset="-120"/>
              <a:ea typeface="微軟正黑體" panose="020B0604030504040204" pitchFamily="34" charset="-120"/>
            </a:rPr>
            <a:t>)</a:t>
          </a:r>
          <a:endParaRPr lang="zh-TW" sz="2000" dirty="0">
            <a:latin typeface="微軟正黑體" panose="020B0604030504040204" pitchFamily="34" charset="-120"/>
            <a:ea typeface="微軟正黑體" panose="020B0604030504040204" pitchFamily="34" charset="-120"/>
          </a:endParaRPr>
        </a:p>
      </dgm:t>
    </dgm:pt>
    <dgm:pt modelId="{BD83C624-C318-45D5-82F4-7997027C2662}" type="parTrans" cxnId="{DDAF37F6-B4F9-4A2B-9CCA-373BED20A2F9}">
      <dgm:prSet/>
      <dgm:spPr/>
      <dgm:t>
        <a:bodyPr/>
        <a:lstStyle/>
        <a:p>
          <a:endParaRPr lang="zh-TW" altLang="en-US"/>
        </a:p>
      </dgm:t>
    </dgm:pt>
    <dgm:pt modelId="{E8BA817A-32CA-43FB-B6AD-CE1E040F477C}" type="sibTrans" cxnId="{DDAF37F6-B4F9-4A2B-9CCA-373BED20A2F9}">
      <dgm:prSet/>
      <dgm:spPr/>
      <dgm:t>
        <a:bodyPr/>
        <a:lstStyle/>
        <a:p>
          <a:endParaRPr lang="zh-TW" altLang="en-US"/>
        </a:p>
      </dgm:t>
    </dgm:pt>
    <dgm:pt modelId="{613DB871-E3BB-4D3B-A872-AFC596856062}">
      <dgm:prSet custT="1"/>
      <dgm:spPr/>
      <dgm:t>
        <a:bodyPr/>
        <a:lstStyle/>
        <a:p>
          <a:pPr rtl="0">
            <a:spcAft>
              <a:spcPts val="20"/>
            </a:spcAft>
          </a:pPr>
          <a:r>
            <a:rPr lang="en-US" sz="2000" dirty="0" smtClean="0">
              <a:solidFill>
                <a:schemeClr val="tx1"/>
              </a:solidFill>
              <a:latin typeface="微軟正黑體" panose="020B0604030504040204" pitchFamily="34" charset="-120"/>
              <a:ea typeface="微軟正黑體" panose="020B0604030504040204" pitchFamily="34" charset="-120"/>
            </a:rPr>
            <a:t>Consumer electronics</a:t>
          </a:r>
        </a:p>
        <a:p>
          <a:pPr rtl="0">
            <a:spcAft>
              <a:spcPts val="20"/>
            </a:spcAft>
          </a:pPr>
          <a:r>
            <a:rPr lang="en-US" sz="2000" dirty="0" smtClean="0">
              <a:solidFill>
                <a:schemeClr val="tx1"/>
              </a:solidFill>
              <a:latin typeface="微軟正黑體" panose="020B0604030504040204" pitchFamily="34" charset="-120"/>
              <a:ea typeface="微軟正黑體" panose="020B0604030504040204" pitchFamily="34" charset="-120"/>
            </a:rPr>
            <a:t>(</a:t>
          </a:r>
          <a:r>
            <a:rPr lang="zh-TW" sz="2000" dirty="0" smtClean="0">
              <a:solidFill>
                <a:schemeClr val="tx1"/>
              </a:solidFill>
              <a:latin typeface="微軟正黑體" panose="020B0604030504040204" pitchFamily="34" charset="-120"/>
              <a:ea typeface="微軟正黑體" panose="020B0604030504040204" pitchFamily="34" charset="-120"/>
            </a:rPr>
            <a:t>消費性電子產品</a:t>
          </a:r>
          <a:r>
            <a:rPr lang="en-US" sz="2000" dirty="0" smtClean="0">
              <a:solidFill>
                <a:schemeClr val="tx1"/>
              </a:solidFill>
              <a:latin typeface="微軟正黑體" panose="020B0604030504040204" pitchFamily="34" charset="-120"/>
              <a:ea typeface="微軟正黑體" panose="020B0604030504040204" pitchFamily="34" charset="-120"/>
            </a:rPr>
            <a:t>)</a:t>
          </a:r>
          <a:endParaRPr lang="zh-TW" sz="2000" dirty="0">
            <a:solidFill>
              <a:schemeClr val="tx1"/>
            </a:solidFill>
            <a:latin typeface="微軟正黑體" panose="020B0604030504040204" pitchFamily="34" charset="-120"/>
            <a:ea typeface="微軟正黑體" panose="020B0604030504040204" pitchFamily="34" charset="-120"/>
          </a:endParaRPr>
        </a:p>
      </dgm:t>
    </dgm:pt>
    <dgm:pt modelId="{39A19714-91E1-487A-96A4-6903E1D5C191}" type="parTrans" cxnId="{4AA788EB-6DDB-4308-A008-F0F2C08308A3}">
      <dgm:prSet/>
      <dgm:spPr/>
      <dgm:t>
        <a:bodyPr/>
        <a:lstStyle/>
        <a:p>
          <a:endParaRPr lang="zh-TW" altLang="en-US"/>
        </a:p>
      </dgm:t>
    </dgm:pt>
    <dgm:pt modelId="{6108C8C6-6946-4A36-8057-620EA1707C89}" type="sibTrans" cxnId="{4AA788EB-6DDB-4308-A008-F0F2C08308A3}">
      <dgm:prSet/>
      <dgm:spPr/>
      <dgm:t>
        <a:bodyPr/>
        <a:lstStyle/>
        <a:p>
          <a:endParaRPr lang="zh-TW" altLang="en-US"/>
        </a:p>
      </dgm:t>
    </dgm:pt>
    <dgm:pt modelId="{B4A2B6D4-2EBC-4029-B5B5-8E627EF9EDD4}" type="pres">
      <dgm:prSet presAssocID="{6143C89E-F758-495C-B352-9D5BA5BC1A40}" presName="CompostProcess" presStyleCnt="0">
        <dgm:presLayoutVars>
          <dgm:dir/>
          <dgm:resizeHandles val="exact"/>
        </dgm:presLayoutVars>
      </dgm:prSet>
      <dgm:spPr/>
      <dgm:t>
        <a:bodyPr/>
        <a:lstStyle/>
        <a:p>
          <a:endParaRPr lang="zh-TW" altLang="en-US"/>
        </a:p>
      </dgm:t>
    </dgm:pt>
    <dgm:pt modelId="{F8A365B3-6D8A-4CF5-B071-496BFE72F088}" type="pres">
      <dgm:prSet presAssocID="{6143C89E-F758-495C-B352-9D5BA5BC1A40}" presName="arrow" presStyleLbl="bgShp" presStyleIdx="0" presStyleCnt="1" custLinFactNeighborX="-4301" custLinFactNeighborY="63550"/>
      <dgm:spPr/>
    </dgm:pt>
    <dgm:pt modelId="{4AA21F0D-9343-41F3-9894-2F0E057048A0}" type="pres">
      <dgm:prSet presAssocID="{6143C89E-F758-495C-B352-9D5BA5BC1A40}" presName="linearProcess" presStyleCnt="0"/>
      <dgm:spPr/>
    </dgm:pt>
    <dgm:pt modelId="{B25AE0DA-5A29-4352-B3AA-7209C9C80B29}" type="pres">
      <dgm:prSet presAssocID="{DACEB4DB-9A82-434E-81BF-67DA92C686C4}" presName="textNode" presStyleLbl="node1" presStyleIdx="0" presStyleCnt="3" custScaleX="60152">
        <dgm:presLayoutVars>
          <dgm:bulletEnabled val="1"/>
        </dgm:presLayoutVars>
      </dgm:prSet>
      <dgm:spPr/>
      <dgm:t>
        <a:bodyPr/>
        <a:lstStyle/>
        <a:p>
          <a:endParaRPr lang="zh-TW" altLang="en-US"/>
        </a:p>
      </dgm:t>
    </dgm:pt>
    <dgm:pt modelId="{8B53A72B-E50E-4E1E-8BAF-1A4E8EB7EB31}" type="pres">
      <dgm:prSet presAssocID="{252DB72A-86C4-4283-8FFA-61A86ECB5285}" presName="sibTrans" presStyleCnt="0"/>
      <dgm:spPr/>
    </dgm:pt>
    <dgm:pt modelId="{11FF4CF5-A09A-46B9-A9EB-BFA635B71A03}" type="pres">
      <dgm:prSet presAssocID="{46FEEC30-E09E-4296-9E45-301E93CA86DE}" presName="textNode" presStyleLbl="node1" presStyleIdx="1" presStyleCnt="3" custScaleX="82409">
        <dgm:presLayoutVars>
          <dgm:bulletEnabled val="1"/>
        </dgm:presLayoutVars>
      </dgm:prSet>
      <dgm:spPr/>
      <dgm:t>
        <a:bodyPr/>
        <a:lstStyle/>
        <a:p>
          <a:endParaRPr lang="zh-TW" altLang="en-US"/>
        </a:p>
      </dgm:t>
    </dgm:pt>
    <dgm:pt modelId="{F30B74CE-CB18-42AE-AD27-E84817ABCC79}" type="pres">
      <dgm:prSet presAssocID="{E8BA817A-32CA-43FB-B6AD-CE1E040F477C}" presName="sibTrans" presStyleCnt="0"/>
      <dgm:spPr/>
    </dgm:pt>
    <dgm:pt modelId="{0F08A670-90FD-4F6E-8663-FA9D16A6EFD7}" type="pres">
      <dgm:prSet presAssocID="{613DB871-E3BB-4D3B-A872-AFC596856062}" presName="textNode" presStyleLbl="node1" presStyleIdx="2" presStyleCnt="3">
        <dgm:presLayoutVars>
          <dgm:bulletEnabled val="1"/>
        </dgm:presLayoutVars>
      </dgm:prSet>
      <dgm:spPr/>
      <dgm:t>
        <a:bodyPr/>
        <a:lstStyle/>
        <a:p>
          <a:endParaRPr lang="zh-TW" altLang="en-US"/>
        </a:p>
      </dgm:t>
    </dgm:pt>
  </dgm:ptLst>
  <dgm:cxnLst>
    <dgm:cxn modelId="{DDAF37F6-B4F9-4A2B-9CCA-373BED20A2F9}" srcId="{6143C89E-F758-495C-B352-9D5BA5BC1A40}" destId="{46FEEC30-E09E-4296-9E45-301E93CA86DE}" srcOrd="1" destOrd="0" parTransId="{BD83C624-C318-45D5-82F4-7997027C2662}" sibTransId="{E8BA817A-32CA-43FB-B6AD-CE1E040F477C}"/>
    <dgm:cxn modelId="{D859A237-7861-4E9D-B58A-EEA1199D2844}" type="presOf" srcId="{DACEB4DB-9A82-434E-81BF-67DA92C686C4}" destId="{B25AE0DA-5A29-4352-B3AA-7209C9C80B29}" srcOrd="0" destOrd="0" presId="urn:microsoft.com/office/officeart/2005/8/layout/hProcess9"/>
    <dgm:cxn modelId="{4AA788EB-6DDB-4308-A008-F0F2C08308A3}" srcId="{6143C89E-F758-495C-B352-9D5BA5BC1A40}" destId="{613DB871-E3BB-4D3B-A872-AFC596856062}" srcOrd="2" destOrd="0" parTransId="{39A19714-91E1-487A-96A4-6903E1D5C191}" sibTransId="{6108C8C6-6946-4A36-8057-620EA1707C89}"/>
    <dgm:cxn modelId="{18957675-DA4A-4229-80F0-73DD69F14EDB}" type="presOf" srcId="{6143C89E-F758-495C-B352-9D5BA5BC1A40}" destId="{B4A2B6D4-2EBC-4029-B5B5-8E627EF9EDD4}" srcOrd="0" destOrd="0" presId="urn:microsoft.com/office/officeart/2005/8/layout/hProcess9"/>
    <dgm:cxn modelId="{271210B3-4041-41EF-AE0D-616703A89F1C}" type="presOf" srcId="{613DB871-E3BB-4D3B-A872-AFC596856062}" destId="{0F08A670-90FD-4F6E-8663-FA9D16A6EFD7}" srcOrd="0" destOrd="0" presId="urn:microsoft.com/office/officeart/2005/8/layout/hProcess9"/>
    <dgm:cxn modelId="{1918D8CF-F131-49E5-A561-5AE8CE5BF39C}" type="presOf" srcId="{46FEEC30-E09E-4296-9E45-301E93CA86DE}" destId="{11FF4CF5-A09A-46B9-A9EB-BFA635B71A03}" srcOrd="0" destOrd="0" presId="urn:microsoft.com/office/officeart/2005/8/layout/hProcess9"/>
    <dgm:cxn modelId="{4AC85163-8CE1-4946-AD59-D84704079E30}" srcId="{6143C89E-F758-495C-B352-9D5BA5BC1A40}" destId="{DACEB4DB-9A82-434E-81BF-67DA92C686C4}" srcOrd="0" destOrd="0" parTransId="{F1747FD0-99AE-4403-8E04-6496BFB159F0}" sibTransId="{252DB72A-86C4-4283-8FFA-61A86ECB5285}"/>
    <dgm:cxn modelId="{BF547DC2-867A-4D10-8117-ADF2617D0F8F}" type="presParOf" srcId="{B4A2B6D4-2EBC-4029-B5B5-8E627EF9EDD4}" destId="{F8A365B3-6D8A-4CF5-B071-496BFE72F088}" srcOrd="0" destOrd="0" presId="urn:microsoft.com/office/officeart/2005/8/layout/hProcess9"/>
    <dgm:cxn modelId="{2C7D3F35-852F-4C2E-BDE3-7B989BDA2B0C}" type="presParOf" srcId="{B4A2B6D4-2EBC-4029-B5B5-8E627EF9EDD4}" destId="{4AA21F0D-9343-41F3-9894-2F0E057048A0}" srcOrd="1" destOrd="0" presId="urn:microsoft.com/office/officeart/2005/8/layout/hProcess9"/>
    <dgm:cxn modelId="{31FAA778-4190-49A9-BAF9-A531EC9724DC}" type="presParOf" srcId="{4AA21F0D-9343-41F3-9894-2F0E057048A0}" destId="{B25AE0DA-5A29-4352-B3AA-7209C9C80B29}" srcOrd="0" destOrd="0" presId="urn:microsoft.com/office/officeart/2005/8/layout/hProcess9"/>
    <dgm:cxn modelId="{6E0DBDC1-1F0F-4FEA-9D26-564C2A597321}" type="presParOf" srcId="{4AA21F0D-9343-41F3-9894-2F0E057048A0}" destId="{8B53A72B-E50E-4E1E-8BAF-1A4E8EB7EB31}" srcOrd="1" destOrd="0" presId="urn:microsoft.com/office/officeart/2005/8/layout/hProcess9"/>
    <dgm:cxn modelId="{EEC0BDA7-E11D-493C-8B8E-48662902EBE6}" type="presParOf" srcId="{4AA21F0D-9343-41F3-9894-2F0E057048A0}" destId="{11FF4CF5-A09A-46B9-A9EB-BFA635B71A03}" srcOrd="2" destOrd="0" presId="urn:microsoft.com/office/officeart/2005/8/layout/hProcess9"/>
    <dgm:cxn modelId="{1066CD68-1676-4CA3-9D7D-1A9B6E3B02A1}" type="presParOf" srcId="{4AA21F0D-9343-41F3-9894-2F0E057048A0}" destId="{F30B74CE-CB18-42AE-AD27-E84817ABCC79}" srcOrd="3" destOrd="0" presId="urn:microsoft.com/office/officeart/2005/8/layout/hProcess9"/>
    <dgm:cxn modelId="{4E74294E-BAAD-4EF2-84BC-53514323D9E1}" type="presParOf" srcId="{4AA21F0D-9343-41F3-9894-2F0E057048A0}" destId="{0F08A670-90FD-4F6E-8663-FA9D16A6EFD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152571-6151-42C3-9724-B860F544CD87}"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zh-TW" altLang="en-US"/>
        </a:p>
      </dgm:t>
    </dgm:pt>
    <dgm:pt modelId="{D47A3A7D-B574-49A8-BA55-64AF3EA019D2}">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控制匯流排</a:t>
          </a:r>
          <a:endParaRPr lang="zh-TW" altLang="en-US" sz="2000" dirty="0">
            <a:latin typeface="微軟正黑體" panose="020B0604030504040204" pitchFamily="34" charset="-120"/>
            <a:ea typeface="微軟正黑體" panose="020B0604030504040204" pitchFamily="34" charset="-120"/>
          </a:endParaRPr>
        </a:p>
      </dgm:t>
    </dgm:pt>
    <dgm:pt modelId="{BE9082D1-D91B-4D38-AF4D-D556C79D53FB}" type="parTrans" cxnId="{34D98182-5325-4AA0-B3C2-3A57F8AA4805}">
      <dgm:prSet/>
      <dgm:spPr/>
      <dgm:t>
        <a:bodyPr/>
        <a:lstStyle/>
        <a:p>
          <a:endParaRPr lang="zh-TW" altLang="en-US"/>
        </a:p>
      </dgm:t>
    </dgm:pt>
    <dgm:pt modelId="{4DA0D767-1F72-4000-8465-4E789A48A20C}" type="sibTrans" cxnId="{34D98182-5325-4AA0-B3C2-3A57F8AA4805}">
      <dgm:prSet/>
      <dgm:spPr/>
      <dgm:t>
        <a:bodyPr/>
        <a:lstStyle/>
        <a:p>
          <a:endParaRPr lang="zh-TW" altLang="en-US"/>
        </a:p>
      </dgm:t>
    </dgm:pt>
    <dgm:pt modelId="{5FAF57A1-AC2D-41EC-8441-13B31FB9E5DE}">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讓控制單元可以操控算術邏輯單元的運算。</a:t>
          </a:r>
          <a:endParaRPr lang="zh-TW" altLang="en-US" sz="2000" dirty="0">
            <a:latin typeface="微軟正黑體" panose="020B0604030504040204" pitchFamily="34" charset="-120"/>
            <a:ea typeface="微軟正黑體" panose="020B0604030504040204" pitchFamily="34" charset="-120"/>
          </a:endParaRPr>
        </a:p>
      </dgm:t>
    </dgm:pt>
    <dgm:pt modelId="{DFDBDED8-F7F9-47F1-83AA-00AB5012C25F}" type="parTrans" cxnId="{693C777C-CBD7-4740-B662-7F831FA0C62C}">
      <dgm:prSet/>
      <dgm:spPr/>
      <dgm:t>
        <a:bodyPr/>
        <a:lstStyle/>
        <a:p>
          <a:endParaRPr lang="zh-TW" altLang="en-US"/>
        </a:p>
      </dgm:t>
    </dgm:pt>
    <dgm:pt modelId="{04604E05-53AD-4134-B5F7-BB6EBF5DE237}" type="sibTrans" cxnId="{693C777C-CBD7-4740-B662-7F831FA0C62C}">
      <dgm:prSet/>
      <dgm:spPr/>
      <dgm:t>
        <a:bodyPr/>
        <a:lstStyle/>
        <a:p>
          <a:endParaRPr lang="zh-TW" altLang="en-US"/>
        </a:p>
      </dgm:t>
    </dgm:pt>
    <dgm:pt modelId="{F40FE27B-7C97-468B-99E5-ED93BF489322}">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位址匯流排</a:t>
          </a:r>
          <a:endParaRPr lang="zh-TW" altLang="en-US" sz="2000" dirty="0">
            <a:latin typeface="微軟正黑體" panose="020B0604030504040204" pitchFamily="34" charset="-120"/>
            <a:ea typeface="微軟正黑體" panose="020B0604030504040204" pitchFamily="34" charset="-120"/>
          </a:endParaRPr>
        </a:p>
      </dgm:t>
    </dgm:pt>
    <dgm:pt modelId="{E5E23244-CC08-48F5-957C-4EF29F0E63F7}" type="parTrans" cxnId="{358AC211-E50C-4025-88F4-2EEC21576CB2}">
      <dgm:prSet/>
      <dgm:spPr/>
      <dgm:t>
        <a:bodyPr/>
        <a:lstStyle/>
        <a:p>
          <a:endParaRPr lang="zh-TW" altLang="en-US"/>
        </a:p>
      </dgm:t>
    </dgm:pt>
    <dgm:pt modelId="{1F56F016-DD95-4EFB-BA5B-92D5DC1B664D}" type="sibTrans" cxnId="{358AC211-E50C-4025-88F4-2EEC21576CB2}">
      <dgm:prSet/>
      <dgm:spPr/>
      <dgm:t>
        <a:bodyPr/>
        <a:lstStyle/>
        <a:p>
          <a:endParaRPr lang="zh-TW" altLang="en-US"/>
        </a:p>
      </dgm:t>
    </dgm:pt>
    <dgm:pt modelId="{0412BB3E-C8C8-403B-BF57-2E26D56D413F}">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將所要執行的程式位址傳到中央處理器內的程式計數器。</a:t>
          </a:r>
          <a:endParaRPr lang="zh-TW" altLang="en-US" sz="2000" dirty="0">
            <a:latin typeface="微軟正黑體" panose="020B0604030504040204" pitchFamily="34" charset="-120"/>
            <a:ea typeface="微軟正黑體" panose="020B0604030504040204" pitchFamily="34" charset="-120"/>
          </a:endParaRPr>
        </a:p>
      </dgm:t>
    </dgm:pt>
    <dgm:pt modelId="{6762124E-402E-4747-AB78-51FD4B7F67F1}" type="parTrans" cxnId="{254E9047-2D89-4743-A6C5-BB16098B4A17}">
      <dgm:prSet/>
      <dgm:spPr/>
      <dgm:t>
        <a:bodyPr/>
        <a:lstStyle/>
        <a:p>
          <a:endParaRPr lang="zh-TW" altLang="en-US"/>
        </a:p>
      </dgm:t>
    </dgm:pt>
    <dgm:pt modelId="{36895E4C-1215-4719-BDBB-91A1A6C5D80E}" type="sibTrans" cxnId="{254E9047-2D89-4743-A6C5-BB16098B4A17}">
      <dgm:prSet/>
      <dgm:spPr/>
      <dgm:t>
        <a:bodyPr/>
        <a:lstStyle/>
        <a:p>
          <a:endParaRPr lang="zh-TW" altLang="en-US"/>
        </a:p>
      </dgm:t>
    </dgm:pt>
    <dgm:pt modelId="{91BE1724-52EB-4386-BC20-181625486252}">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資料匯流排</a:t>
          </a:r>
          <a:endParaRPr lang="zh-TW" altLang="en-US" sz="2000" dirty="0">
            <a:latin typeface="微軟正黑體" panose="020B0604030504040204" pitchFamily="34" charset="-120"/>
            <a:ea typeface="微軟正黑體" panose="020B0604030504040204" pitchFamily="34" charset="-120"/>
          </a:endParaRPr>
        </a:p>
      </dgm:t>
    </dgm:pt>
    <dgm:pt modelId="{04207A43-4CD7-4CE1-8560-F5E9D2B4ED55}" type="parTrans" cxnId="{52DD6C58-AD5C-41F9-9074-55628E906EEC}">
      <dgm:prSet/>
      <dgm:spPr/>
      <dgm:t>
        <a:bodyPr/>
        <a:lstStyle/>
        <a:p>
          <a:endParaRPr lang="zh-TW" altLang="en-US"/>
        </a:p>
      </dgm:t>
    </dgm:pt>
    <dgm:pt modelId="{616B8350-A09E-4B83-BD39-A4AE2F461FDF}" type="sibTrans" cxnId="{52DD6C58-AD5C-41F9-9074-55628E906EEC}">
      <dgm:prSet/>
      <dgm:spPr/>
      <dgm:t>
        <a:bodyPr/>
        <a:lstStyle/>
        <a:p>
          <a:endParaRPr lang="zh-TW" altLang="en-US"/>
        </a:p>
      </dgm:t>
    </dgm:pt>
    <dgm:pt modelId="{D9CDD615-F573-4A6B-9A28-179B21C79057}">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可供各單元間進行資料交換。</a:t>
          </a:r>
          <a:endParaRPr lang="zh-TW" altLang="en-US" sz="2000" dirty="0">
            <a:latin typeface="微軟正黑體" panose="020B0604030504040204" pitchFamily="34" charset="-120"/>
            <a:ea typeface="微軟正黑體" panose="020B0604030504040204" pitchFamily="34" charset="-120"/>
          </a:endParaRPr>
        </a:p>
      </dgm:t>
    </dgm:pt>
    <dgm:pt modelId="{28BC9FBE-4C71-4393-AFF2-8721109F8CCC}" type="parTrans" cxnId="{814DA02B-6E0E-48F9-A90B-D86F13E34152}">
      <dgm:prSet/>
      <dgm:spPr/>
      <dgm:t>
        <a:bodyPr/>
        <a:lstStyle/>
        <a:p>
          <a:endParaRPr lang="zh-TW" altLang="en-US"/>
        </a:p>
      </dgm:t>
    </dgm:pt>
    <dgm:pt modelId="{589E825F-ECD2-4829-9C58-45FFEDF792FF}" type="sibTrans" cxnId="{814DA02B-6E0E-48F9-A90B-D86F13E34152}">
      <dgm:prSet/>
      <dgm:spPr/>
      <dgm:t>
        <a:bodyPr/>
        <a:lstStyle/>
        <a:p>
          <a:endParaRPr lang="zh-TW" altLang="en-US"/>
        </a:p>
      </dgm:t>
    </dgm:pt>
    <dgm:pt modelId="{EE7E92F4-8528-4E5D-A7E3-7560DE4EC808}" type="pres">
      <dgm:prSet presAssocID="{C3152571-6151-42C3-9724-B860F544CD87}" presName="linear" presStyleCnt="0">
        <dgm:presLayoutVars>
          <dgm:dir/>
          <dgm:animLvl val="lvl"/>
          <dgm:resizeHandles val="exact"/>
        </dgm:presLayoutVars>
      </dgm:prSet>
      <dgm:spPr/>
      <dgm:t>
        <a:bodyPr/>
        <a:lstStyle/>
        <a:p>
          <a:endParaRPr lang="zh-TW" altLang="en-US"/>
        </a:p>
      </dgm:t>
    </dgm:pt>
    <dgm:pt modelId="{35631955-A109-4642-9E10-C6141C15A749}" type="pres">
      <dgm:prSet presAssocID="{D47A3A7D-B574-49A8-BA55-64AF3EA019D2}" presName="parentLin" presStyleCnt="0"/>
      <dgm:spPr/>
    </dgm:pt>
    <dgm:pt modelId="{2A778223-351E-4DF0-BE17-505EBF193F9D}" type="pres">
      <dgm:prSet presAssocID="{D47A3A7D-B574-49A8-BA55-64AF3EA019D2}" presName="parentLeftMargin" presStyleLbl="node1" presStyleIdx="0" presStyleCnt="3"/>
      <dgm:spPr/>
      <dgm:t>
        <a:bodyPr/>
        <a:lstStyle/>
        <a:p>
          <a:endParaRPr lang="zh-TW" altLang="en-US"/>
        </a:p>
      </dgm:t>
    </dgm:pt>
    <dgm:pt modelId="{38A79309-832D-4F70-8518-7A22FF99F0EF}" type="pres">
      <dgm:prSet presAssocID="{D47A3A7D-B574-49A8-BA55-64AF3EA019D2}" presName="parentText" presStyleLbl="node1" presStyleIdx="0" presStyleCnt="3">
        <dgm:presLayoutVars>
          <dgm:chMax val="0"/>
          <dgm:bulletEnabled val="1"/>
        </dgm:presLayoutVars>
      </dgm:prSet>
      <dgm:spPr/>
      <dgm:t>
        <a:bodyPr/>
        <a:lstStyle/>
        <a:p>
          <a:endParaRPr lang="zh-TW" altLang="en-US"/>
        </a:p>
      </dgm:t>
    </dgm:pt>
    <dgm:pt modelId="{7376BD22-D205-499E-8F34-0FDC03F9A887}" type="pres">
      <dgm:prSet presAssocID="{D47A3A7D-B574-49A8-BA55-64AF3EA019D2}" presName="negativeSpace" presStyleCnt="0"/>
      <dgm:spPr/>
    </dgm:pt>
    <dgm:pt modelId="{EDEAAF8A-A0BD-47FD-ACCB-516D19E13A29}" type="pres">
      <dgm:prSet presAssocID="{D47A3A7D-B574-49A8-BA55-64AF3EA019D2}" presName="childText" presStyleLbl="conFgAcc1" presStyleIdx="0" presStyleCnt="3">
        <dgm:presLayoutVars>
          <dgm:bulletEnabled val="1"/>
        </dgm:presLayoutVars>
      </dgm:prSet>
      <dgm:spPr/>
      <dgm:t>
        <a:bodyPr/>
        <a:lstStyle/>
        <a:p>
          <a:endParaRPr lang="zh-TW" altLang="en-US"/>
        </a:p>
      </dgm:t>
    </dgm:pt>
    <dgm:pt modelId="{92BD1AD5-5FFE-4E40-BA18-92916FAB994D}" type="pres">
      <dgm:prSet presAssocID="{4DA0D767-1F72-4000-8465-4E789A48A20C}" presName="spaceBetweenRectangles" presStyleCnt="0"/>
      <dgm:spPr/>
    </dgm:pt>
    <dgm:pt modelId="{B27B7C37-A5C3-4DB2-8CCF-71F3CB73FEAC}" type="pres">
      <dgm:prSet presAssocID="{F40FE27B-7C97-468B-99E5-ED93BF489322}" presName="parentLin" presStyleCnt="0"/>
      <dgm:spPr/>
    </dgm:pt>
    <dgm:pt modelId="{5F26EDA1-68CC-4D3C-A20B-C63D2BFFBA4A}" type="pres">
      <dgm:prSet presAssocID="{F40FE27B-7C97-468B-99E5-ED93BF489322}" presName="parentLeftMargin" presStyleLbl="node1" presStyleIdx="0" presStyleCnt="3"/>
      <dgm:spPr/>
      <dgm:t>
        <a:bodyPr/>
        <a:lstStyle/>
        <a:p>
          <a:endParaRPr lang="zh-TW" altLang="en-US"/>
        </a:p>
      </dgm:t>
    </dgm:pt>
    <dgm:pt modelId="{8868EBC5-2B8B-4C47-85DC-B145F93A408A}" type="pres">
      <dgm:prSet presAssocID="{F40FE27B-7C97-468B-99E5-ED93BF489322}" presName="parentText" presStyleLbl="node1" presStyleIdx="1" presStyleCnt="3">
        <dgm:presLayoutVars>
          <dgm:chMax val="0"/>
          <dgm:bulletEnabled val="1"/>
        </dgm:presLayoutVars>
      </dgm:prSet>
      <dgm:spPr/>
      <dgm:t>
        <a:bodyPr/>
        <a:lstStyle/>
        <a:p>
          <a:endParaRPr lang="zh-TW" altLang="en-US"/>
        </a:p>
      </dgm:t>
    </dgm:pt>
    <dgm:pt modelId="{43CAC7D2-8C02-416F-B26C-83C7B1EC3E09}" type="pres">
      <dgm:prSet presAssocID="{F40FE27B-7C97-468B-99E5-ED93BF489322}" presName="negativeSpace" presStyleCnt="0"/>
      <dgm:spPr/>
    </dgm:pt>
    <dgm:pt modelId="{EE3803E8-D332-44EC-A7D3-E6C57A52D17D}" type="pres">
      <dgm:prSet presAssocID="{F40FE27B-7C97-468B-99E5-ED93BF489322}" presName="childText" presStyleLbl="conFgAcc1" presStyleIdx="1" presStyleCnt="3">
        <dgm:presLayoutVars>
          <dgm:bulletEnabled val="1"/>
        </dgm:presLayoutVars>
      </dgm:prSet>
      <dgm:spPr/>
      <dgm:t>
        <a:bodyPr/>
        <a:lstStyle/>
        <a:p>
          <a:endParaRPr lang="zh-TW" altLang="en-US"/>
        </a:p>
      </dgm:t>
    </dgm:pt>
    <dgm:pt modelId="{AA6CEFF3-1733-47D7-B665-D22AEE5B1209}" type="pres">
      <dgm:prSet presAssocID="{1F56F016-DD95-4EFB-BA5B-92D5DC1B664D}" presName="spaceBetweenRectangles" presStyleCnt="0"/>
      <dgm:spPr/>
    </dgm:pt>
    <dgm:pt modelId="{742DF390-9E2D-4573-996B-CC61BC084BC7}" type="pres">
      <dgm:prSet presAssocID="{91BE1724-52EB-4386-BC20-181625486252}" presName="parentLin" presStyleCnt="0"/>
      <dgm:spPr/>
    </dgm:pt>
    <dgm:pt modelId="{E4D6BDAA-EE17-4900-9EE3-93BB514D81F6}" type="pres">
      <dgm:prSet presAssocID="{91BE1724-52EB-4386-BC20-181625486252}" presName="parentLeftMargin" presStyleLbl="node1" presStyleIdx="1" presStyleCnt="3"/>
      <dgm:spPr/>
      <dgm:t>
        <a:bodyPr/>
        <a:lstStyle/>
        <a:p>
          <a:endParaRPr lang="zh-TW" altLang="en-US"/>
        </a:p>
      </dgm:t>
    </dgm:pt>
    <dgm:pt modelId="{21D4DF60-081A-4049-9E42-41CEED6645E6}" type="pres">
      <dgm:prSet presAssocID="{91BE1724-52EB-4386-BC20-181625486252}" presName="parentText" presStyleLbl="node1" presStyleIdx="2" presStyleCnt="3">
        <dgm:presLayoutVars>
          <dgm:chMax val="0"/>
          <dgm:bulletEnabled val="1"/>
        </dgm:presLayoutVars>
      </dgm:prSet>
      <dgm:spPr/>
      <dgm:t>
        <a:bodyPr/>
        <a:lstStyle/>
        <a:p>
          <a:endParaRPr lang="zh-TW" altLang="en-US"/>
        </a:p>
      </dgm:t>
    </dgm:pt>
    <dgm:pt modelId="{C53A1BE3-E8A0-49F7-B4A5-6D96920B223F}" type="pres">
      <dgm:prSet presAssocID="{91BE1724-52EB-4386-BC20-181625486252}" presName="negativeSpace" presStyleCnt="0"/>
      <dgm:spPr/>
    </dgm:pt>
    <dgm:pt modelId="{F4230E44-C88A-4283-AE0A-E016ABD7D727}" type="pres">
      <dgm:prSet presAssocID="{91BE1724-52EB-4386-BC20-181625486252}" presName="childText" presStyleLbl="conFgAcc1" presStyleIdx="2" presStyleCnt="3">
        <dgm:presLayoutVars>
          <dgm:bulletEnabled val="1"/>
        </dgm:presLayoutVars>
      </dgm:prSet>
      <dgm:spPr/>
      <dgm:t>
        <a:bodyPr/>
        <a:lstStyle/>
        <a:p>
          <a:endParaRPr lang="zh-TW" altLang="en-US"/>
        </a:p>
      </dgm:t>
    </dgm:pt>
  </dgm:ptLst>
  <dgm:cxnLst>
    <dgm:cxn modelId="{A7892F91-8346-40FE-812A-627BE8335C33}" type="presOf" srcId="{91BE1724-52EB-4386-BC20-181625486252}" destId="{21D4DF60-081A-4049-9E42-41CEED6645E6}" srcOrd="1" destOrd="0" presId="urn:microsoft.com/office/officeart/2005/8/layout/list1"/>
    <dgm:cxn modelId="{17E76167-1661-4B72-92E2-BD9D1C3C9324}" type="presOf" srcId="{F40FE27B-7C97-468B-99E5-ED93BF489322}" destId="{8868EBC5-2B8B-4C47-85DC-B145F93A408A}" srcOrd="1" destOrd="0" presId="urn:microsoft.com/office/officeart/2005/8/layout/list1"/>
    <dgm:cxn modelId="{254E9047-2D89-4743-A6C5-BB16098B4A17}" srcId="{F40FE27B-7C97-468B-99E5-ED93BF489322}" destId="{0412BB3E-C8C8-403B-BF57-2E26D56D413F}" srcOrd="0" destOrd="0" parTransId="{6762124E-402E-4747-AB78-51FD4B7F67F1}" sibTransId="{36895E4C-1215-4719-BDBB-91A1A6C5D80E}"/>
    <dgm:cxn modelId="{52DD6C58-AD5C-41F9-9074-55628E906EEC}" srcId="{C3152571-6151-42C3-9724-B860F544CD87}" destId="{91BE1724-52EB-4386-BC20-181625486252}" srcOrd="2" destOrd="0" parTransId="{04207A43-4CD7-4CE1-8560-F5E9D2B4ED55}" sibTransId="{616B8350-A09E-4B83-BD39-A4AE2F461FDF}"/>
    <dgm:cxn modelId="{358AC211-E50C-4025-88F4-2EEC21576CB2}" srcId="{C3152571-6151-42C3-9724-B860F544CD87}" destId="{F40FE27B-7C97-468B-99E5-ED93BF489322}" srcOrd="1" destOrd="0" parTransId="{E5E23244-CC08-48F5-957C-4EF29F0E63F7}" sibTransId="{1F56F016-DD95-4EFB-BA5B-92D5DC1B664D}"/>
    <dgm:cxn modelId="{DADD664A-84E9-4A85-B4B0-EC52D35489F0}" type="presOf" srcId="{F40FE27B-7C97-468B-99E5-ED93BF489322}" destId="{5F26EDA1-68CC-4D3C-A20B-C63D2BFFBA4A}" srcOrd="0" destOrd="0" presId="urn:microsoft.com/office/officeart/2005/8/layout/list1"/>
    <dgm:cxn modelId="{620B814A-AB14-4995-B687-C02DE050185D}" type="presOf" srcId="{5FAF57A1-AC2D-41EC-8441-13B31FB9E5DE}" destId="{EDEAAF8A-A0BD-47FD-ACCB-516D19E13A29}" srcOrd="0" destOrd="0" presId="urn:microsoft.com/office/officeart/2005/8/layout/list1"/>
    <dgm:cxn modelId="{E034653B-71C9-4AB0-BA4C-AE1FA7E8BF4D}" type="presOf" srcId="{91BE1724-52EB-4386-BC20-181625486252}" destId="{E4D6BDAA-EE17-4900-9EE3-93BB514D81F6}" srcOrd="0" destOrd="0" presId="urn:microsoft.com/office/officeart/2005/8/layout/list1"/>
    <dgm:cxn modelId="{C06F4DC7-1583-47D9-8325-40EC33D48B05}" type="presOf" srcId="{D9CDD615-F573-4A6B-9A28-179B21C79057}" destId="{F4230E44-C88A-4283-AE0A-E016ABD7D727}" srcOrd="0" destOrd="0" presId="urn:microsoft.com/office/officeart/2005/8/layout/list1"/>
    <dgm:cxn modelId="{693C777C-CBD7-4740-B662-7F831FA0C62C}" srcId="{D47A3A7D-B574-49A8-BA55-64AF3EA019D2}" destId="{5FAF57A1-AC2D-41EC-8441-13B31FB9E5DE}" srcOrd="0" destOrd="0" parTransId="{DFDBDED8-F7F9-47F1-83AA-00AB5012C25F}" sibTransId="{04604E05-53AD-4134-B5F7-BB6EBF5DE237}"/>
    <dgm:cxn modelId="{F702CE03-33BC-403D-A515-259E8C634D7A}" type="presOf" srcId="{C3152571-6151-42C3-9724-B860F544CD87}" destId="{EE7E92F4-8528-4E5D-A7E3-7560DE4EC808}" srcOrd="0" destOrd="0" presId="urn:microsoft.com/office/officeart/2005/8/layout/list1"/>
    <dgm:cxn modelId="{D86582F1-C1C0-4D84-A84B-4D14DBF5F78E}" type="presOf" srcId="{D47A3A7D-B574-49A8-BA55-64AF3EA019D2}" destId="{2A778223-351E-4DF0-BE17-505EBF193F9D}" srcOrd="0" destOrd="0" presId="urn:microsoft.com/office/officeart/2005/8/layout/list1"/>
    <dgm:cxn modelId="{DC8983FB-B5E0-4B18-9A46-5E9F25964BBD}" type="presOf" srcId="{0412BB3E-C8C8-403B-BF57-2E26D56D413F}" destId="{EE3803E8-D332-44EC-A7D3-E6C57A52D17D}" srcOrd="0" destOrd="0" presId="urn:microsoft.com/office/officeart/2005/8/layout/list1"/>
    <dgm:cxn modelId="{D9F2F36D-DBCD-4F5C-8263-806E77FFB5B7}" type="presOf" srcId="{D47A3A7D-B574-49A8-BA55-64AF3EA019D2}" destId="{38A79309-832D-4F70-8518-7A22FF99F0EF}" srcOrd="1" destOrd="0" presId="urn:microsoft.com/office/officeart/2005/8/layout/list1"/>
    <dgm:cxn modelId="{34D98182-5325-4AA0-B3C2-3A57F8AA4805}" srcId="{C3152571-6151-42C3-9724-B860F544CD87}" destId="{D47A3A7D-B574-49A8-BA55-64AF3EA019D2}" srcOrd="0" destOrd="0" parTransId="{BE9082D1-D91B-4D38-AF4D-D556C79D53FB}" sibTransId="{4DA0D767-1F72-4000-8465-4E789A48A20C}"/>
    <dgm:cxn modelId="{814DA02B-6E0E-48F9-A90B-D86F13E34152}" srcId="{91BE1724-52EB-4386-BC20-181625486252}" destId="{D9CDD615-F573-4A6B-9A28-179B21C79057}" srcOrd="0" destOrd="0" parTransId="{28BC9FBE-4C71-4393-AFF2-8721109F8CCC}" sibTransId="{589E825F-ECD2-4829-9C58-45FFEDF792FF}"/>
    <dgm:cxn modelId="{867C227D-2C4F-43D7-A0A6-826ECD886352}" type="presParOf" srcId="{EE7E92F4-8528-4E5D-A7E3-7560DE4EC808}" destId="{35631955-A109-4642-9E10-C6141C15A749}" srcOrd="0" destOrd="0" presId="urn:microsoft.com/office/officeart/2005/8/layout/list1"/>
    <dgm:cxn modelId="{BC554F43-6023-44D3-B29F-EBF6B8DF2C0E}" type="presParOf" srcId="{35631955-A109-4642-9E10-C6141C15A749}" destId="{2A778223-351E-4DF0-BE17-505EBF193F9D}" srcOrd="0" destOrd="0" presId="urn:microsoft.com/office/officeart/2005/8/layout/list1"/>
    <dgm:cxn modelId="{420E872E-BD11-4E4F-850C-C227267F8FB2}" type="presParOf" srcId="{35631955-A109-4642-9E10-C6141C15A749}" destId="{38A79309-832D-4F70-8518-7A22FF99F0EF}" srcOrd="1" destOrd="0" presId="urn:microsoft.com/office/officeart/2005/8/layout/list1"/>
    <dgm:cxn modelId="{C1F6A4E5-49A7-430D-8646-2DA8D8F558D3}" type="presParOf" srcId="{EE7E92F4-8528-4E5D-A7E3-7560DE4EC808}" destId="{7376BD22-D205-499E-8F34-0FDC03F9A887}" srcOrd="1" destOrd="0" presId="urn:microsoft.com/office/officeart/2005/8/layout/list1"/>
    <dgm:cxn modelId="{11053742-DE0D-49EA-921B-4063B9F69096}" type="presParOf" srcId="{EE7E92F4-8528-4E5D-A7E3-7560DE4EC808}" destId="{EDEAAF8A-A0BD-47FD-ACCB-516D19E13A29}" srcOrd="2" destOrd="0" presId="urn:microsoft.com/office/officeart/2005/8/layout/list1"/>
    <dgm:cxn modelId="{E22D267D-768D-42EA-ADED-9B091E2D15A4}" type="presParOf" srcId="{EE7E92F4-8528-4E5D-A7E3-7560DE4EC808}" destId="{92BD1AD5-5FFE-4E40-BA18-92916FAB994D}" srcOrd="3" destOrd="0" presId="urn:microsoft.com/office/officeart/2005/8/layout/list1"/>
    <dgm:cxn modelId="{CF77F0D7-1D6D-4379-9714-DE17BA5EABD1}" type="presParOf" srcId="{EE7E92F4-8528-4E5D-A7E3-7560DE4EC808}" destId="{B27B7C37-A5C3-4DB2-8CCF-71F3CB73FEAC}" srcOrd="4" destOrd="0" presId="urn:microsoft.com/office/officeart/2005/8/layout/list1"/>
    <dgm:cxn modelId="{048750FB-4D5E-4494-9FD3-E5562F826FD7}" type="presParOf" srcId="{B27B7C37-A5C3-4DB2-8CCF-71F3CB73FEAC}" destId="{5F26EDA1-68CC-4D3C-A20B-C63D2BFFBA4A}" srcOrd="0" destOrd="0" presId="urn:microsoft.com/office/officeart/2005/8/layout/list1"/>
    <dgm:cxn modelId="{57453423-FA8C-4594-9A3E-98B8B495E7B5}" type="presParOf" srcId="{B27B7C37-A5C3-4DB2-8CCF-71F3CB73FEAC}" destId="{8868EBC5-2B8B-4C47-85DC-B145F93A408A}" srcOrd="1" destOrd="0" presId="urn:microsoft.com/office/officeart/2005/8/layout/list1"/>
    <dgm:cxn modelId="{CCACA058-7AE3-4DC0-8FF9-E53CB87DC8FB}" type="presParOf" srcId="{EE7E92F4-8528-4E5D-A7E3-7560DE4EC808}" destId="{43CAC7D2-8C02-416F-B26C-83C7B1EC3E09}" srcOrd="5" destOrd="0" presId="urn:microsoft.com/office/officeart/2005/8/layout/list1"/>
    <dgm:cxn modelId="{EA371552-E48C-41D5-8FBD-0AB67B9C3371}" type="presParOf" srcId="{EE7E92F4-8528-4E5D-A7E3-7560DE4EC808}" destId="{EE3803E8-D332-44EC-A7D3-E6C57A52D17D}" srcOrd="6" destOrd="0" presId="urn:microsoft.com/office/officeart/2005/8/layout/list1"/>
    <dgm:cxn modelId="{34789780-C935-4ADA-BA97-5FA7FD14E479}" type="presParOf" srcId="{EE7E92F4-8528-4E5D-A7E3-7560DE4EC808}" destId="{AA6CEFF3-1733-47D7-B665-D22AEE5B1209}" srcOrd="7" destOrd="0" presId="urn:microsoft.com/office/officeart/2005/8/layout/list1"/>
    <dgm:cxn modelId="{2642C6E1-C1E6-4255-9044-481902F7513C}" type="presParOf" srcId="{EE7E92F4-8528-4E5D-A7E3-7560DE4EC808}" destId="{742DF390-9E2D-4573-996B-CC61BC084BC7}" srcOrd="8" destOrd="0" presId="urn:microsoft.com/office/officeart/2005/8/layout/list1"/>
    <dgm:cxn modelId="{2B568256-4A52-4CB5-B5B2-73BEB962FBB5}" type="presParOf" srcId="{742DF390-9E2D-4573-996B-CC61BC084BC7}" destId="{E4D6BDAA-EE17-4900-9EE3-93BB514D81F6}" srcOrd="0" destOrd="0" presId="urn:microsoft.com/office/officeart/2005/8/layout/list1"/>
    <dgm:cxn modelId="{A724D627-5046-4BFF-803E-F3F416547DFF}" type="presParOf" srcId="{742DF390-9E2D-4573-996B-CC61BC084BC7}" destId="{21D4DF60-081A-4049-9E42-41CEED6645E6}" srcOrd="1" destOrd="0" presId="urn:microsoft.com/office/officeart/2005/8/layout/list1"/>
    <dgm:cxn modelId="{2B55D7C5-9953-4D59-917B-F852549A5F66}" type="presParOf" srcId="{EE7E92F4-8528-4E5D-A7E3-7560DE4EC808}" destId="{C53A1BE3-E8A0-49F7-B4A5-6D96920B223F}" srcOrd="9" destOrd="0" presId="urn:microsoft.com/office/officeart/2005/8/layout/list1"/>
    <dgm:cxn modelId="{CD08A45D-1121-4102-AE15-7F26F1946EA5}" type="presParOf" srcId="{EE7E92F4-8528-4E5D-A7E3-7560DE4EC808}" destId="{F4230E44-C88A-4283-AE0A-E016ABD7D72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34A662-D1FC-48D8-A30B-6A4095654D63}"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zh-TW" altLang="en-US"/>
        </a:p>
      </dgm:t>
    </dgm:pt>
    <dgm:pt modelId="{078A40F8-EAAA-40B3-8391-2CDB54BAAD5F}">
      <dgm:prSet/>
      <dgm:spPr/>
      <dgm:t>
        <a:bodyPr/>
        <a:lstStyle/>
        <a:p>
          <a:pPr rtl="0"/>
          <a:r>
            <a:rPr lang="zh-TW" b="1" dirty="0" smtClean="0">
              <a:latin typeface="微軟正黑體" panose="020B0604030504040204" pitchFamily="34" charset="-120"/>
              <a:ea typeface="微軟正黑體" panose="020B0604030504040204" pitchFamily="34" charset="-120"/>
            </a:rPr>
            <a:t>暫存器 </a:t>
          </a:r>
          <a:r>
            <a:rPr lang="en-US" b="1" dirty="0" smtClean="0">
              <a:latin typeface="微軟正黑體" panose="020B0604030504040204" pitchFamily="34" charset="-120"/>
              <a:ea typeface="微軟正黑體" panose="020B0604030504040204" pitchFamily="34" charset="-120"/>
            </a:rPr>
            <a:t>(register)</a:t>
          </a:r>
          <a:endParaRPr lang="zh-TW" dirty="0">
            <a:latin typeface="微軟正黑體" panose="020B0604030504040204" pitchFamily="34" charset="-120"/>
            <a:ea typeface="微軟正黑體" panose="020B0604030504040204" pitchFamily="34" charset="-120"/>
          </a:endParaRPr>
        </a:p>
      </dgm:t>
    </dgm:pt>
    <dgm:pt modelId="{4C86D712-2BD0-4271-9241-64786A1D2AAF}" type="parTrans" cxnId="{652D290C-FE97-498D-A356-7AD1B3C5DB69}">
      <dgm:prSet/>
      <dgm:spPr/>
      <dgm:t>
        <a:bodyPr/>
        <a:lstStyle/>
        <a:p>
          <a:endParaRPr lang="zh-TW" altLang="en-US"/>
        </a:p>
      </dgm:t>
    </dgm:pt>
    <dgm:pt modelId="{D1426F2E-766D-4712-A5E0-E0473030516D}" type="sibTrans" cxnId="{652D290C-FE97-498D-A356-7AD1B3C5DB69}">
      <dgm:prSet/>
      <dgm:spPr/>
      <dgm:t>
        <a:bodyPr/>
        <a:lstStyle/>
        <a:p>
          <a:endParaRPr lang="zh-TW" altLang="en-US"/>
        </a:p>
      </dgm:t>
    </dgm:pt>
    <dgm:pt modelId="{D7D93D51-344F-48A1-A2C8-7B1FE19DC481}">
      <dgm:prSet/>
      <dgm:spPr/>
      <dgm:t>
        <a:bodyPr/>
        <a:lstStyle/>
        <a:p>
          <a:pPr rtl="0"/>
          <a:r>
            <a:rPr lang="zh-TW" b="1" dirty="0" smtClean="0">
              <a:latin typeface="微軟正黑體" panose="020B0604030504040204" pitchFamily="34" charset="-120"/>
              <a:ea typeface="微軟正黑體" panose="020B0604030504040204" pitchFamily="34" charset="-120"/>
            </a:rPr>
            <a:t>速度最快但單位價格最高。</a:t>
          </a:r>
          <a:endParaRPr lang="zh-TW" dirty="0">
            <a:latin typeface="微軟正黑體" panose="020B0604030504040204" pitchFamily="34" charset="-120"/>
            <a:ea typeface="微軟正黑體" panose="020B0604030504040204" pitchFamily="34" charset="-120"/>
          </a:endParaRPr>
        </a:p>
      </dgm:t>
    </dgm:pt>
    <dgm:pt modelId="{182C53D2-113F-496B-8D14-A27CB3B7AF8C}" type="parTrans" cxnId="{F3302557-B49B-4E8F-AD04-916459695A88}">
      <dgm:prSet/>
      <dgm:spPr/>
      <dgm:t>
        <a:bodyPr/>
        <a:lstStyle/>
        <a:p>
          <a:endParaRPr lang="zh-TW" altLang="en-US"/>
        </a:p>
      </dgm:t>
    </dgm:pt>
    <dgm:pt modelId="{89399D71-714C-4455-9A0F-C0D49AC8850C}" type="sibTrans" cxnId="{F3302557-B49B-4E8F-AD04-916459695A88}">
      <dgm:prSet/>
      <dgm:spPr/>
      <dgm:t>
        <a:bodyPr/>
        <a:lstStyle/>
        <a:p>
          <a:endParaRPr lang="zh-TW" altLang="en-US"/>
        </a:p>
      </dgm:t>
    </dgm:pt>
    <dgm:pt modelId="{7D7D1EC4-E3B8-4571-BAFE-2736D64D0606}">
      <dgm:prSet/>
      <dgm:spPr/>
      <dgm:t>
        <a:bodyPr/>
        <a:lstStyle/>
        <a:p>
          <a:pPr rtl="0"/>
          <a:r>
            <a:rPr lang="zh-TW" b="1" dirty="0" smtClean="0">
              <a:latin typeface="微軟正黑體" panose="020B0604030504040204" pitchFamily="34" charset="-120"/>
              <a:ea typeface="微軟正黑體" panose="020B0604030504040204" pitchFamily="34" charset="-120"/>
            </a:rPr>
            <a:t>快取記憶體 </a:t>
          </a:r>
          <a:r>
            <a:rPr lang="en-US" b="1" dirty="0" smtClean="0">
              <a:latin typeface="微軟正黑體" panose="020B0604030504040204" pitchFamily="34" charset="-120"/>
              <a:ea typeface="微軟正黑體" panose="020B0604030504040204" pitchFamily="34" charset="-120"/>
            </a:rPr>
            <a:t>(cache)</a:t>
          </a:r>
          <a:endParaRPr lang="zh-TW" dirty="0">
            <a:latin typeface="微軟正黑體" panose="020B0604030504040204" pitchFamily="34" charset="-120"/>
            <a:ea typeface="微軟正黑體" panose="020B0604030504040204" pitchFamily="34" charset="-120"/>
          </a:endParaRPr>
        </a:p>
      </dgm:t>
    </dgm:pt>
    <dgm:pt modelId="{45434718-FC0D-4F66-81E6-AB9173ADB6D2}" type="parTrans" cxnId="{BE3CC230-AAF4-462D-AB4E-6C1994D99D29}">
      <dgm:prSet/>
      <dgm:spPr/>
      <dgm:t>
        <a:bodyPr/>
        <a:lstStyle/>
        <a:p>
          <a:endParaRPr lang="zh-TW" altLang="en-US"/>
        </a:p>
      </dgm:t>
    </dgm:pt>
    <dgm:pt modelId="{AFD3A942-0758-4C62-87B3-5FED045EE304}" type="sibTrans" cxnId="{BE3CC230-AAF4-462D-AB4E-6C1994D99D29}">
      <dgm:prSet/>
      <dgm:spPr/>
      <dgm:t>
        <a:bodyPr/>
        <a:lstStyle/>
        <a:p>
          <a:endParaRPr lang="zh-TW" altLang="en-US"/>
        </a:p>
      </dgm:t>
    </dgm:pt>
    <dgm:pt modelId="{34D7CFCA-A84B-4410-B115-FCFF99D9B652}">
      <dgm:prSet/>
      <dgm:spPr/>
      <dgm:t>
        <a:bodyPr/>
        <a:lstStyle/>
        <a:p>
          <a:pPr rtl="0"/>
          <a:r>
            <a:rPr lang="zh-TW" b="1" dirty="0" smtClean="0">
              <a:latin typeface="微軟正黑體" panose="020B0604030504040204" pitchFamily="34" charset="-120"/>
              <a:ea typeface="微軟正黑體" panose="020B0604030504040204" pitchFamily="34" charset="-120"/>
            </a:rPr>
            <a:t>位於</a:t>
          </a:r>
          <a:r>
            <a:rPr lang="en-US" b="1" dirty="0" smtClean="0">
              <a:latin typeface="微軟正黑體" panose="020B0604030504040204" pitchFamily="34" charset="-120"/>
              <a:ea typeface="微軟正黑體" panose="020B0604030504040204" pitchFamily="34" charset="-120"/>
            </a:rPr>
            <a:t>CPU</a:t>
          </a:r>
          <a:r>
            <a:rPr lang="zh-TW" b="1" dirty="0" smtClean="0">
              <a:latin typeface="微軟正黑體" panose="020B0604030504040204" pitchFamily="34" charset="-120"/>
              <a:ea typeface="微軟正黑體" panose="020B0604030504040204" pitchFamily="34" charset="-120"/>
            </a:rPr>
            <a:t>內，介於</a:t>
          </a:r>
          <a:r>
            <a:rPr lang="en-US" b="1" dirty="0" smtClean="0">
              <a:latin typeface="微軟正黑體" panose="020B0604030504040204" pitchFamily="34" charset="-120"/>
              <a:ea typeface="微軟正黑體" panose="020B0604030504040204" pitchFamily="34" charset="-120"/>
            </a:rPr>
            <a:t>CPU</a:t>
          </a:r>
          <a:r>
            <a:rPr lang="zh-TW" b="1" dirty="0" smtClean="0">
              <a:latin typeface="微軟正黑體" panose="020B0604030504040204" pitchFamily="34" charset="-120"/>
              <a:ea typeface="微軟正黑體" panose="020B0604030504040204" pitchFamily="34" charset="-120"/>
            </a:rPr>
            <a:t>和記憶體間。</a:t>
          </a:r>
          <a:endParaRPr lang="zh-TW" dirty="0">
            <a:latin typeface="微軟正黑體" panose="020B0604030504040204" pitchFamily="34" charset="-120"/>
            <a:ea typeface="微軟正黑體" panose="020B0604030504040204" pitchFamily="34" charset="-120"/>
          </a:endParaRPr>
        </a:p>
      </dgm:t>
    </dgm:pt>
    <dgm:pt modelId="{414F23B0-46BA-4617-9757-548BB922DB80}" type="parTrans" cxnId="{041F9CB4-6774-48AD-927D-27B464D070AC}">
      <dgm:prSet/>
      <dgm:spPr/>
      <dgm:t>
        <a:bodyPr/>
        <a:lstStyle/>
        <a:p>
          <a:endParaRPr lang="zh-TW" altLang="en-US"/>
        </a:p>
      </dgm:t>
    </dgm:pt>
    <dgm:pt modelId="{90363D5E-A28D-47EA-AA1F-67F6AD37B912}" type="sibTrans" cxnId="{041F9CB4-6774-48AD-927D-27B464D070AC}">
      <dgm:prSet/>
      <dgm:spPr/>
      <dgm:t>
        <a:bodyPr/>
        <a:lstStyle/>
        <a:p>
          <a:endParaRPr lang="zh-TW" altLang="en-US"/>
        </a:p>
      </dgm:t>
    </dgm:pt>
    <dgm:pt modelId="{7543853E-12AD-4432-A731-4E4F4A01CCFD}">
      <dgm:prSet/>
      <dgm:spPr/>
      <dgm:t>
        <a:bodyPr/>
        <a:lstStyle/>
        <a:p>
          <a:pPr rtl="0"/>
          <a:r>
            <a:rPr lang="zh-TW" altLang="zh-TW" b="1" dirty="0" smtClean="0">
              <a:latin typeface="微軟正黑體" panose="020B0604030504040204" pitchFamily="34" charset="-120"/>
              <a:ea typeface="微軟正黑體" panose="020B0604030504040204" pitchFamily="34" charset="-120"/>
            </a:rPr>
            <a:t>速度</a:t>
          </a:r>
          <a:r>
            <a:rPr lang="zh-TW" b="1" dirty="0" smtClean="0">
              <a:latin typeface="微軟正黑體" panose="020B0604030504040204" pitchFamily="34" charset="-120"/>
              <a:ea typeface="微軟正黑體" panose="020B0604030504040204" pitchFamily="34" charset="-120"/>
            </a:rPr>
            <a:t>比暫存器慢，單位價格較便宜，容量也比暫存器多。</a:t>
          </a:r>
          <a:endParaRPr lang="zh-TW" dirty="0">
            <a:latin typeface="微軟正黑體" panose="020B0604030504040204" pitchFamily="34" charset="-120"/>
            <a:ea typeface="微軟正黑體" panose="020B0604030504040204" pitchFamily="34" charset="-120"/>
          </a:endParaRPr>
        </a:p>
      </dgm:t>
    </dgm:pt>
    <dgm:pt modelId="{790383F7-A8CC-46F9-92B4-979C4F7963CB}" type="parTrans" cxnId="{5F8D2CE2-E1D7-40FD-9162-A19046CDF5D0}">
      <dgm:prSet/>
      <dgm:spPr/>
      <dgm:t>
        <a:bodyPr/>
        <a:lstStyle/>
        <a:p>
          <a:endParaRPr lang="zh-TW" altLang="en-US"/>
        </a:p>
      </dgm:t>
    </dgm:pt>
    <dgm:pt modelId="{BAEA65F9-540F-4F2F-9561-CCD9CA075B47}" type="sibTrans" cxnId="{5F8D2CE2-E1D7-40FD-9162-A19046CDF5D0}">
      <dgm:prSet/>
      <dgm:spPr/>
      <dgm:t>
        <a:bodyPr/>
        <a:lstStyle/>
        <a:p>
          <a:endParaRPr lang="zh-TW" altLang="en-US"/>
        </a:p>
      </dgm:t>
    </dgm:pt>
    <dgm:pt modelId="{ECE331EC-B5EF-4E92-88A2-DA835AA87723}">
      <dgm:prSet/>
      <dgm:spPr/>
      <dgm:t>
        <a:bodyPr/>
        <a:lstStyle/>
        <a:p>
          <a:pPr rtl="0"/>
          <a:r>
            <a:rPr lang="zh-TW" b="1" dirty="0" smtClean="0">
              <a:latin typeface="微軟正黑體" panose="020B0604030504040204" pitchFamily="34" charset="-120"/>
              <a:ea typeface="微軟正黑體" panose="020B0604030504040204" pitchFamily="34" charset="-120"/>
            </a:rPr>
            <a:t>速度比主記憶體快，單位價格較貴，容量也比主記憶體少。</a:t>
          </a:r>
          <a:endParaRPr lang="zh-TW" dirty="0">
            <a:latin typeface="微軟正黑體" panose="020B0604030504040204" pitchFamily="34" charset="-120"/>
            <a:ea typeface="微軟正黑體" panose="020B0604030504040204" pitchFamily="34" charset="-120"/>
          </a:endParaRPr>
        </a:p>
      </dgm:t>
    </dgm:pt>
    <dgm:pt modelId="{4490ED71-6282-4222-B85F-FF3B693E059A}" type="parTrans" cxnId="{434BC3CC-0642-4892-8848-180DAC941F42}">
      <dgm:prSet/>
      <dgm:spPr/>
      <dgm:t>
        <a:bodyPr/>
        <a:lstStyle/>
        <a:p>
          <a:endParaRPr lang="zh-TW" altLang="en-US"/>
        </a:p>
      </dgm:t>
    </dgm:pt>
    <dgm:pt modelId="{621621B5-0386-43FF-A807-95C55C66B00F}" type="sibTrans" cxnId="{434BC3CC-0642-4892-8848-180DAC941F42}">
      <dgm:prSet/>
      <dgm:spPr/>
      <dgm:t>
        <a:bodyPr/>
        <a:lstStyle/>
        <a:p>
          <a:endParaRPr lang="zh-TW" altLang="en-US"/>
        </a:p>
      </dgm:t>
    </dgm:pt>
    <dgm:pt modelId="{E56D87D8-CA5C-488C-8DB0-690DA4790F30}" type="pres">
      <dgm:prSet presAssocID="{A234A662-D1FC-48D8-A30B-6A4095654D63}" presName="Name0" presStyleCnt="0">
        <dgm:presLayoutVars>
          <dgm:dir/>
          <dgm:animLvl val="lvl"/>
          <dgm:resizeHandles val="exact"/>
        </dgm:presLayoutVars>
      </dgm:prSet>
      <dgm:spPr/>
      <dgm:t>
        <a:bodyPr/>
        <a:lstStyle/>
        <a:p>
          <a:endParaRPr lang="zh-TW" altLang="en-US"/>
        </a:p>
      </dgm:t>
    </dgm:pt>
    <dgm:pt modelId="{9B679F2E-A43D-4ABC-B943-322FCFBBD0AD}" type="pres">
      <dgm:prSet presAssocID="{078A40F8-EAAA-40B3-8391-2CDB54BAAD5F}" presName="composite" presStyleCnt="0"/>
      <dgm:spPr/>
    </dgm:pt>
    <dgm:pt modelId="{A6CCE33D-DAE8-4639-9831-C54A72F918EB}" type="pres">
      <dgm:prSet presAssocID="{078A40F8-EAAA-40B3-8391-2CDB54BAAD5F}" presName="parTx" presStyleLbl="alignNode1" presStyleIdx="0" presStyleCnt="2">
        <dgm:presLayoutVars>
          <dgm:chMax val="0"/>
          <dgm:chPref val="0"/>
          <dgm:bulletEnabled val="1"/>
        </dgm:presLayoutVars>
      </dgm:prSet>
      <dgm:spPr/>
      <dgm:t>
        <a:bodyPr/>
        <a:lstStyle/>
        <a:p>
          <a:endParaRPr lang="zh-TW" altLang="en-US"/>
        </a:p>
      </dgm:t>
    </dgm:pt>
    <dgm:pt modelId="{CFD86127-33AA-4579-B7A2-F818391966BA}" type="pres">
      <dgm:prSet presAssocID="{078A40F8-EAAA-40B3-8391-2CDB54BAAD5F}" presName="desTx" presStyleLbl="alignAccFollowNode1" presStyleIdx="0" presStyleCnt="2">
        <dgm:presLayoutVars>
          <dgm:bulletEnabled val="1"/>
        </dgm:presLayoutVars>
      </dgm:prSet>
      <dgm:spPr/>
      <dgm:t>
        <a:bodyPr/>
        <a:lstStyle/>
        <a:p>
          <a:endParaRPr lang="zh-TW" altLang="en-US"/>
        </a:p>
      </dgm:t>
    </dgm:pt>
    <dgm:pt modelId="{E57385A4-3500-4348-8635-6C8BF0FA774E}" type="pres">
      <dgm:prSet presAssocID="{D1426F2E-766D-4712-A5E0-E0473030516D}" presName="space" presStyleCnt="0"/>
      <dgm:spPr/>
    </dgm:pt>
    <dgm:pt modelId="{CBD69D3C-3761-4E46-875E-5C5B7A525780}" type="pres">
      <dgm:prSet presAssocID="{7D7D1EC4-E3B8-4571-BAFE-2736D64D0606}" presName="composite" presStyleCnt="0"/>
      <dgm:spPr/>
    </dgm:pt>
    <dgm:pt modelId="{67EE5BE9-9806-4776-86BB-DE6C589C5F2F}" type="pres">
      <dgm:prSet presAssocID="{7D7D1EC4-E3B8-4571-BAFE-2736D64D0606}" presName="parTx" presStyleLbl="alignNode1" presStyleIdx="1" presStyleCnt="2">
        <dgm:presLayoutVars>
          <dgm:chMax val="0"/>
          <dgm:chPref val="0"/>
          <dgm:bulletEnabled val="1"/>
        </dgm:presLayoutVars>
      </dgm:prSet>
      <dgm:spPr/>
      <dgm:t>
        <a:bodyPr/>
        <a:lstStyle/>
        <a:p>
          <a:endParaRPr lang="zh-TW" altLang="en-US"/>
        </a:p>
      </dgm:t>
    </dgm:pt>
    <dgm:pt modelId="{49947A0B-82B5-46B8-B046-8133C878CE87}" type="pres">
      <dgm:prSet presAssocID="{7D7D1EC4-E3B8-4571-BAFE-2736D64D0606}" presName="desTx" presStyleLbl="alignAccFollowNode1" presStyleIdx="1" presStyleCnt="2">
        <dgm:presLayoutVars>
          <dgm:bulletEnabled val="1"/>
        </dgm:presLayoutVars>
      </dgm:prSet>
      <dgm:spPr/>
      <dgm:t>
        <a:bodyPr/>
        <a:lstStyle/>
        <a:p>
          <a:endParaRPr lang="zh-TW" altLang="en-US"/>
        </a:p>
      </dgm:t>
    </dgm:pt>
  </dgm:ptLst>
  <dgm:cxnLst>
    <dgm:cxn modelId="{041F9CB4-6774-48AD-927D-27B464D070AC}" srcId="{7D7D1EC4-E3B8-4571-BAFE-2736D64D0606}" destId="{34D7CFCA-A84B-4410-B115-FCFF99D9B652}" srcOrd="0" destOrd="0" parTransId="{414F23B0-46BA-4617-9757-548BB922DB80}" sibTransId="{90363D5E-A28D-47EA-AA1F-67F6AD37B912}"/>
    <dgm:cxn modelId="{434BC3CC-0642-4892-8848-180DAC941F42}" srcId="{7D7D1EC4-E3B8-4571-BAFE-2736D64D0606}" destId="{ECE331EC-B5EF-4E92-88A2-DA835AA87723}" srcOrd="2" destOrd="0" parTransId="{4490ED71-6282-4222-B85F-FF3B693E059A}" sibTransId="{621621B5-0386-43FF-A807-95C55C66B00F}"/>
    <dgm:cxn modelId="{BF7A75A7-61EC-4F74-BBEE-BFB32D5FF063}" type="presOf" srcId="{078A40F8-EAAA-40B3-8391-2CDB54BAAD5F}" destId="{A6CCE33D-DAE8-4639-9831-C54A72F918EB}" srcOrd="0" destOrd="0" presId="urn:microsoft.com/office/officeart/2005/8/layout/hList1"/>
    <dgm:cxn modelId="{BE3CC230-AAF4-462D-AB4E-6C1994D99D29}" srcId="{A234A662-D1FC-48D8-A30B-6A4095654D63}" destId="{7D7D1EC4-E3B8-4571-BAFE-2736D64D0606}" srcOrd="1" destOrd="0" parTransId="{45434718-FC0D-4F66-81E6-AB9173ADB6D2}" sibTransId="{AFD3A942-0758-4C62-87B3-5FED045EE304}"/>
    <dgm:cxn modelId="{CB416425-618B-4D1E-9B69-B7E8046DDBCE}" type="presOf" srcId="{7D7D1EC4-E3B8-4571-BAFE-2736D64D0606}" destId="{67EE5BE9-9806-4776-86BB-DE6C589C5F2F}" srcOrd="0" destOrd="0" presId="urn:microsoft.com/office/officeart/2005/8/layout/hList1"/>
    <dgm:cxn modelId="{F3302557-B49B-4E8F-AD04-916459695A88}" srcId="{078A40F8-EAAA-40B3-8391-2CDB54BAAD5F}" destId="{D7D93D51-344F-48A1-A2C8-7B1FE19DC481}" srcOrd="0" destOrd="0" parTransId="{182C53D2-113F-496B-8D14-A27CB3B7AF8C}" sibTransId="{89399D71-714C-4455-9A0F-C0D49AC8850C}"/>
    <dgm:cxn modelId="{9E1D5E74-C51F-4ADF-B238-C2DC96405126}" type="presOf" srcId="{34D7CFCA-A84B-4410-B115-FCFF99D9B652}" destId="{49947A0B-82B5-46B8-B046-8133C878CE87}" srcOrd="0" destOrd="0" presId="urn:microsoft.com/office/officeart/2005/8/layout/hList1"/>
    <dgm:cxn modelId="{5F8D2CE2-E1D7-40FD-9162-A19046CDF5D0}" srcId="{7D7D1EC4-E3B8-4571-BAFE-2736D64D0606}" destId="{7543853E-12AD-4432-A731-4E4F4A01CCFD}" srcOrd="1" destOrd="0" parTransId="{790383F7-A8CC-46F9-92B4-979C4F7963CB}" sibTransId="{BAEA65F9-540F-4F2F-9561-CCD9CA075B47}"/>
    <dgm:cxn modelId="{652D290C-FE97-498D-A356-7AD1B3C5DB69}" srcId="{A234A662-D1FC-48D8-A30B-6A4095654D63}" destId="{078A40F8-EAAA-40B3-8391-2CDB54BAAD5F}" srcOrd="0" destOrd="0" parTransId="{4C86D712-2BD0-4271-9241-64786A1D2AAF}" sibTransId="{D1426F2E-766D-4712-A5E0-E0473030516D}"/>
    <dgm:cxn modelId="{85FC5DEA-E302-4C96-9265-4D9BDF943838}" type="presOf" srcId="{ECE331EC-B5EF-4E92-88A2-DA835AA87723}" destId="{49947A0B-82B5-46B8-B046-8133C878CE87}" srcOrd="0" destOrd="2" presId="urn:microsoft.com/office/officeart/2005/8/layout/hList1"/>
    <dgm:cxn modelId="{478402A5-E701-4AC4-B927-BADCC3E0C4A4}" type="presOf" srcId="{D7D93D51-344F-48A1-A2C8-7B1FE19DC481}" destId="{CFD86127-33AA-4579-B7A2-F818391966BA}" srcOrd="0" destOrd="0" presId="urn:microsoft.com/office/officeart/2005/8/layout/hList1"/>
    <dgm:cxn modelId="{B8E40025-9B6F-4FD9-B89F-B02D09A8EC07}" type="presOf" srcId="{7543853E-12AD-4432-A731-4E4F4A01CCFD}" destId="{49947A0B-82B5-46B8-B046-8133C878CE87}" srcOrd="0" destOrd="1" presId="urn:microsoft.com/office/officeart/2005/8/layout/hList1"/>
    <dgm:cxn modelId="{E4DA677C-7A87-40D0-8BC9-F1112925A9C6}" type="presOf" srcId="{A234A662-D1FC-48D8-A30B-6A4095654D63}" destId="{E56D87D8-CA5C-488C-8DB0-690DA4790F30}" srcOrd="0" destOrd="0" presId="urn:microsoft.com/office/officeart/2005/8/layout/hList1"/>
    <dgm:cxn modelId="{3874C423-1E08-4BA3-B462-1EBE06CF94DE}" type="presParOf" srcId="{E56D87D8-CA5C-488C-8DB0-690DA4790F30}" destId="{9B679F2E-A43D-4ABC-B943-322FCFBBD0AD}" srcOrd="0" destOrd="0" presId="urn:microsoft.com/office/officeart/2005/8/layout/hList1"/>
    <dgm:cxn modelId="{19B7C5B0-FCBA-4D06-9387-6F4FC5CFE301}" type="presParOf" srcId="{9B679F2E-A43D-4ABC-B943-322FCFBBD0AD}" destId="{A6CCE33D-DAE8-4639-9831-C54A72F918EB}" srcOrd="0" destOrd="0" presId="urn:microsoft.com/office/officeart/2005/8/layout/hList1"/>
    <dgm:cxn modelId="{552D3BBE-714C-432A-8F2D-28D672DCCF60}" type="presParOf" srcId="{9B679F2E-A43D-4ABC-B943-322FCFBBD0AD}" destId="{CFD86127-33AA-4579-B7A2-F818391966BA}" srcOrd="1" destOrd="0" presId="urn:microsoft.com/office/officeart/2005/8/layout/hList1"/>
    <dgm:cxn modelId="{340BAB29-677F-4664-ABB9-E07F790C8ABF}" type="presParOf" srcId="{E56D87D8-CA5C-488C-8DB0-690DA4790F30}" destId="{E57385A4-3500-4348-8635-6C8BF0FA774E}" srcOrd="1" destOrd="0" presId="urn:microsoft.com/office/officeart/2005/8/layout/hList1"/>
    <dgm:cxn modelId="{B09959BB-51C4-45ED-B522-5063B0BD0D0A}" type="presParOf" srcId="{E56D87D8-CA5C-488C-8DB0-690DA4790F30}" destId="{CBD69D3C-3761-4E46-875E-5C5B7A525780}" srcOrd="2" destOrd="0" presId="urn:microsoft.com/office/officeart/2005/8/layout/hList1"/>
    <dgm:cxn modelId="{54CBC84F-2674-4731-857A-565589B900A8}" type="presParOf" srcId="{CBD69D3C-3761-4E46-875E-5C5B7A525780}" destId="{67EE5BE9-9806-4776-86BB-DE6C589C5F2F}" srcOrd="0" destOrd="0" presId="urn:microsoft.com/office/officeart/2005/8/layout/hList1"/>
    <dgm:cxn modelId="{5A03CC0E-34D7-455A-BFBE-B6A26C149498}" type="presParOf" srcId="{CBD69D3C-3761-4E46-875E-5C5B7A525780}" destId="{49947A0B-82B5-46B8-B046-8133C878CE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B648FB-D31F-4814-8FB0-DA2AF6552D3B}"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zh-TW" altLang="en-US"/>
        </a:p>
      </dgm:t>
    </dgm:pt>
    <dgm:pt modelId="{E6941DE3-39B9-47B6-9CC0-DF6B8C8E4AE4}">
      <dgm:prSet/>
      <dgm:spPr/>
      <dgm:t>
        <a:bodyPr/>
        <a:lstStyle/>
        <a:p>
          <a:pPr rtl="0"/>
          <a:r>
            <a:rPr lang="zh-TW" b="1" dirty="0" smtClean="0">
              <a:latin typeface="微軟正黑體" panose="020B0604030504040204" pitchFamily="34" charset="-120"/>
              <a:ea typeface="微軟正黑體" panose="020B0604030504040204" pitchFamily="34" charset="-120"/>
            </a:rPr>
            <a:t>記憶體類別</a:t>
          </a:r>
          <a:endParaRPr lang="zh-TW" dirty="0">
            <a:latin typeface="微軟正黑體" panose="020B0604030504040204" pitchFamily="34" charset="-120"/>
            <a:ea typeface="微軟正黑體" panose="020B0604030504040204" pitchFamily="34" charset="-120"/>
          </a:endParaRPr>
        </a:p>
      </dgm:t>
    </dgm:pt>
    <dgm:pt modelId="{19A67A5E-53BB-42AE-9B78-C428A675776C}" type="parTrans" cxnId="{CB0134B0-5EAD-4909-9692-5B60D70DEC67}">
      <dgm:prSet/>
      <dgm:spPr/>
      <dgm:t>
        <a:bodyPr/>
        <a:lstStyle/>
        <a:p>
          <a:endParaRPr lang="zh-TW" altLang="en-US"/>
        </a:p>
      </dgm:t>
    </dgm:pt>
    <dgm:pt modelId="{AFEE9FA8-54EA-4F58-A64E-EA89F78F3350}" type="sibTrans" cxnId="{CB0134B0-5EAD-4909-9692-5B60D70DEC67}">
      <dgm:prSet/>
      <dgm:spPr/>
      <dgm:t>
        <a:bodyPr/>
        <a:lstStyle/>
        <a:p>
          <a:endParaRPr lang="zh-TW" altLang="en-US"/>
        </a:p>
      </dgm:t>
    </dgm:pt>
    <dgm:pt modelId="{14088CC8-7131-4F59-9E81-F5F5DA15F590}">
      <dgm:prSet/>
      <dgm:spPr/>
      <dgm:t>
        <a:bodyPr/>
        <a:lstStyle/>
        <a:p>
          <a:pPr rtl="0"/>
          <a:r>
            <a:rPr lang="en-US" b="1" dirty="0" smtClean="0">
              <a:latin typeface="微軟正黑體" panose="020B0604030504040204" pitchFamily="34" charset="-120"/>
              <a:ea typeface="微軟正黑體" panose="020B0604030504040204" pitchFamily="34" charset="-120"/>
            </a:rPr>
            <a:t>RAM</a:t>
          </a:r>
          <a:br>
            <a:rPr lang="en-US"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隨機存取記憶體</a:t>
          </a:r>
          <a:r>
            <a:rPr lang="en-US"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8AE6B439-0EAC-4DF5-9E95-11A7C1E7966D}" type="parTrans" cxnId="{D638DC00-06CA-4DB9-BBE6-07716B8E86A5}">
      <dgm:prSet/>
      <dgm:spPr/>
      <dgm:t>
        <a:bodyPr/>
        <a:lstStyle/>
        <a:p>
          <a:endParaRPr lang="zh-TW" altLang="en-US"/>
        </a:p>
      </dgm:t>
    </dgm:pt>
    <dgm:pt modelId="{DF232340-D95C-4AF3-99AE-3AC06F21C0BE}" type="sibTrans" cxnId="{D638DC00-06CA-4DB9-BBE6-07716B8E86A5}">
      <dgm:prSet/>
      <dgm:spPr/>
      <dgm:t>
        <a:bodyPr/>
        <a:lstStyle/>
        <a:p>
          <a:endParaRPr lang="zh-TW" altLang="en-US"/>
        </a:p>
      </dgm:t>
    </dgm:pt>
    <dgm:pt modelId="{3A7785EC-035B-489A-BF92-F4F34FF4DAE9}">
      <dgm:prSet/>
      <dgm:spPr/>
      <dgm:t>
        <a:bodyPr/>
        <a:lstStyle/>
        <a:p>
          <a:pPr rtl="0"/>
          <a:r>
            <a:rPr lang="en-US" b="1" dirty="0" smtClean="0">
              <a:latin typeface="微軟正黑體" panose="020B0604030504040204" pitchFamily="34" charset="-120"/>
              <a:ea typeface="微軟正黑體" panose="020B0604030504040204" pitchFamily="34" charset="-120"/>
            </a:rPr>
            <a:t>ROM</a:t>
          </a:r>
          <a:br>
            <a:rPr lang="en-US"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唯讀記憶體</a:t>
          </a:r>
          <a:r>
            <a:rPr lang="en-US"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70D04EE8-17FD-4F4A-A43F-3800942A602A}" type="parTrans" cxnId="{EA1E749C-4441-412D-ACB7-439397509182}">
      <dgm:prSet/>
      <dgm:spPr/>
      <dgm:t>
        <a:bodyPr/>
        <a:lstStyle/>
        <a:p>
          <a:endParaRPr lang="zh-TW" altLang="en-US"/>
        </a:p>
      </dgm:t>
    </dgm:pt>
    <dgm:pt modelId="{0CE52B2A-5FF7-4895-962F-F7CF0A773E1E}" type="sibTrans" cxnId="{EA1E749C-4441-412D-ACB7-439397509182}">
      <dgm:prSet/>
      <dgm:spPr/>
      <dgm:t>
        <a:bodyPr/>
        <a:lstStyle/>
        <a:p>
          <a:endParaRPr lang="zh-TW" altLang="en-US"/>
        </a:p>
      </dgm:t>
    </dgm:pt>
    <dgm:pt modelId="{169B4480-8907-4905-AC52-0BB6BE4BACFE}" type="pres">
      <dgm:prSet presAssocID="{09B648FB-D31F-4814-8FB0-DA2AF6552D3B}" presName="theList" presStyleCnt="0">
        <dgm:presLayoutVars>
          <dgm:dir/>
          <dgm:animLvl val="lvl"/>
          <dgm:resizeHandles val="exact"/>
        </dgm:presLayoutVars>
      </dgm:prSet>
      <dgm:spPr/>
      <dgm:t>
        <a:bodyPr/>
        <a:lstStyle/>
        <a:p>
          <a:endParaRPr lang="zh-TW" altLang="en-US"/>
        </a:p>
      </dgm:t>
    </dgm:pt>
    <dgm:pt modelId="{239EBDDF-7F6D-4846-A4D9-159170AC654C}" type="pres">
      <dgm:prSet presAssocID="{E6941DE3-39B9-47B6-9CC0-DF6B8C8E4AE4}" presName="compNode" presStyleCnt="0"/>
      <dgm:spPr/>
    </dgm:pt>
    <dgm:pt modelId="{020C396C-F921-404A-B206-6DD61C35EAAB}" type="pres">
      <dgm:prSet presAssocID="{E6941DE3-39B9-47B6-9CC0-DF6B8C8E4AE4}" presName="aNode" presStyleLbl="bgShp" presStyleIdx="0" presStyleCnt="1" custLinFactNeighborX="-6965"/>
      <dgm:spPr/>
      <dgm:t>
        <a:bodyPr/>
        <a:lstStyle/>
        <a:p>
          <a:endParaRPr lang="zh-TW" altLang="en-US"/>
        </a:p>
      </dgm:t>
    </dgm:pt>
    <dgm:pt modelId="{2E3BB4AE-19FE-415D-8E5D-4EC1064DADB6}" type="pres">
      <dgm:prSet presAssocID="{E6941DE3-39B9-47B6-9CC0-DF6B8C8E4AE4}" presName="textNode" presStyleLbl="bgShp" presStyleIdx="0" presStyleCnt="1"/>
      <dgm:spPr/>
      <dgm:t>
        <a:bodyPr/>
        <a:lstStyle/>
        <a:p>
          <a:endParaRPr lang="zh-TW" altLang="en-US"/>
        </a:p>
      </dgm:t>
    </dgm:pt>
    <dgm:pt modelId="{E326FBA1-0750-426B-8738-9BB13262A9DA}" type="pres">
      <dgm:prSet presAssocID="{E6941DE3-39B9-47B6-9CC0-DF6B8C8E4AE4}" presName="compChildNode" presStyleCnt="0"/>
      <dgm:spPr/>
    </dgm:pt>
    <dgm:pt modelId="{0D1F25F4-0137-4324-ADAA-58135D88C03C}" type="pres">
      <dgm:prSet presAssocID="{E6941DE3-39B9-47B6-9CC0-DF6B8C8E4AE4}" presName="theInnerList" presStyleCnt="0"/>
      <dgm:spPr/>
    </dgm:pt>
    <dgm:pt modelId="{A31E1885-FE13-4B93-9502-E4FB96BEF4D4}" type="pres">
      <dgm:prSet presAssocID="{14088CC8-7131-4F59-9E81-F5F5DA15F590}" presName="childNode" presStyleLbl="node1" presStyleIdx="0" presStyleCnt="2">
        <dgm:presLayoutVars>
          <dgm:bulletEnabled val="1"/>
        </dgm:presLayoutVars>
      </dgm:prSet>
      <dgm:spPr/>
      <dgm:t>
        <a:bodyPr/>
        <a:lstStyle/>
        <a:p>
          <a:endParaRPr lang="zh-TW" altLang="en-US"/>
        </a:p>
      </dgm:t>
    </dgm:pt>
    <dgm:pt modelId="{FB00CF89-7511-419A-9F7C-9FDF33FD6205}" type="pres">
      <dgm:prSet presAssocID="{14088CC8-7131-4F59-9E81-F5F5DA15F590}" presName="aSpace2" presStyleCnt="0"/>
      <dgm:spPr/>
    </dgm:pt>
    <dgm:pt modelId="{1FA54694-3969-4EA4-82CA-5125DC46A38A}" type="pres">
      <dgm:prSet presAssocID="{3A7785EC-035B-489A-BF92-F4F34FF4DAE9}" presName="childNode" presStyleLbl="node1" presStyleIdx="1" presStyleCnt="2">
        <dgm:presLayoutVars>
          <dgm:bulletEnabled val="1"/>
        </dgm:presLayoutVars>
      </dgm:prSet>
      <dgm:spPr/>
      <dgm:t>
        <a:bodyPr/>
        <a:lstStyle/>
        <a:p>
          <a:endParaRPr lang="zh-TW" altLang="en-US"/>
        </a:p>
      </dgm:t>
    </dgm:pt>
  </dgm:ptLst>
  <dgm:cxnLst>
    <dgm:cxn modelId="{01FB0726-A8CD-45DD-972F-DA4328F0CDFA}" type="presOf" srcId="{E6941DE3-39B9-47B6-9CC0-DF6B8C8E4AE4}" destId="{020C396C-F921-404A-B206-6DD61C35EAAB}" srcOrd="0" destOrd="0" presId="urn:microsoft.com/office/officeart/2005/8/layout/lProcess2"/>
    <dgm:cxn modelId="{6B67CCC5-B2C3-4047-84B6-86FBE379D2A7}" type="presOf" srcId="{14088CC8-7131-4F59-9E81-F5F5DA15F590}" destId="{A31E1885-FE13-4B93-9502-E4FB96BEF4D4}" srcOrd="0" destOrd="0" presId="urn:microsoft.com/office/officeart/2005/8/layout/lProcess2"/>
    <dgm:cxn modelId="{DA3E55B7-5B6F-4F06-935C-D9F75DCCAEB0}" type="presOf" srcId="{09B648FB-D31F-4814-8FB0-DA2AF6552D3B}" destId="{169B4480-8907-4905-AC52-0BB6BE4BACFE}" srcOrd="0" destOrd="0" presId="urn:microsoft.com/office/officeart/2005/8/layout/lProcess2"/>
    <dgm:cxn modelId="{EA1E749C-4441-412D-ACB7-439397509182}" srcId="{E6941DE3-39B9-47B6-9CC0-DF6B8C8E4AE4}" destId="{3A7785EC-035B-489A-BF92-F4F34FF4DAE9}" srcOrd="1" destOrd="0" parTransId="{70D04EE8-17FD-4F4A-A43F-3800942A602A}" sibTransId="{0CE52B2A-5FF7-4895-962F-F7CF0A773E1E}"/>
    <dgm:cxn modelId="{CD3DCE7A-ADC2-443D-B03E-39C3F424A4D4}" type="presOf" srcId="{E6941DE3-39B9-47B6-9CC0-DF6B8C8E4AE4}" destId="{2E3BB4AE-19FE-415D-8E5D-4EC1064DADB6}" srcOrd="1" destOrd="0" presId="urn:microsoft.com/office/officeart/2005/8/layout/lProcess2"/>
    <dgm:cxn modelId="{C738534F-A204-43E3-B413-315D0403ED86}" type="presOf" srcId="{3A7785EC-035B-489A-BF92-F4F34FF4DAE9}" destId="{1FA54694-3969-4EA4-82CA-5125DC46A38A}" srcOrd="0" destOrd="0" presId="urn:microsoft.com/office/officeart/2005/8/layout/lProcess2"/>
    <dgm:cxn modelId="{D638DC00-06CA-4DB9-BBE6-07716B8E86A5}" srcId="{E6941DE3-39B9-47B6-9CC0-DF6B8C8E4AE4}" destId="{14088CC8-7131-4F59-9E81-F5F5DA15F590}" srcOrd="0" destOrd="0" parTransId="{8AE6B439-0EAC-4DF5-9E95-11A7C1E7966D}" sibTransId="{DF232340-D95C-4AF3-99AE-3AC06F21C0BE}"/>
    <dgm:cxn modelId="{CB0134B0-5EAD-4909-9692-5B60D70DEC67}" srcId="{09B648FB-D31F-4814-8FB0-DA2AF6552D3B}" destId="{E6941DE3-39B9-47B6-9CC0-DF6B8C8E4AE4}" srcOrd="0" destOrd="0" parTransId="{19A67A5E-53BB-42AE-9B78-C428A675776C}" sibTransId="{AFEE9FA8-54EA-4F58-A64E-EA89F78F3350}"/>
    <dgm:cxn modelId="{C5ADB818-F29F-468B-90CD-80EBB9EC34C0}" type="presParOf" srcId="{169B4480-8907-4905-AC52-0BB6BE4BACFE}" destId="{239EBDDF-7F6D-4846-A4D9-159170AC654C}" srcOrd="0" destOrd="0" presId="urn:microsoft.com/office/officeart/2005/8/layout/lProcess2"/>
    <dgm:cxn modelId="{34D1CE17-A76D-44A3-BDE3-ACD758356A55}" type="presParOf" srcId="{239EBDDF-7F6D-4846-A4D9-159170AC654C}" destId="{020C396C-F921-404A-B206-6DD61C35EAAB}" srcOrd="0" destOrd="0" presId="urn:microsoft.com/office/officeart/2005/8/layout/lProcess2"/>
    <dgm:cxn modelId="{AED64DA8-584E-4735-B380-9171B8720C62}" type="presParOf" srcId="{239EBDDF-7F6D-4846-A4D9-159170AC654C}" destId="{2E3BB4AE-19FE-415D-8E5D-4EC1064DADB6}" srcOrd="1" destOrd="0" presId="urn:microsoft.com/office/officeart/2005/8/layout/lProcess2"/>
    <dgm:cxn modelId="{D730D1C1-CB2D-4D3F-8FE6-A5B15B89E6C5}" type="presParOf" srcId="{239EBDDF-7F6D-4846-A4D9-159170AC654C}" destId="{E326FBA1-0750-426B-8738-9BB13262A9DA}" srcOrd="2" destOrd="0" presId="urn:microsoft.com/office/officeart/2005/8/layout/lProcess2"/>
    <dgm:cxn modelId="{2B03B5CC-8788-445E-B477-E231F4F6E157}" type="presParOf" srcId="{E326FBA1-0750-426B-8738-9BB13262A9DA}" destId="{0D1F25F4-0137-4324-ADAA-58135D88C03C}" srcOrd="0" destOrd="0" presId="urn:microsoft.com/office/officeart/2005/8/layout/lProcess2"/>
    <dgm:cxn modelId="{E8909716-9871-49A7-82AA-D644031797C5}" type="presParOf" srcId="{0D1F25F4-0137-4324-ADAA-58135D88C03C}" destId="{A31E1885-FE13-4B93-9502-E4FB96BEF4D4}" srcOrd="0" destOrd="0" presId="urn:microsoft.com/office/officeart/2005/8/layout/lProcess2"/>
    <dgm:cxn modelId="{9BDEFDDA-4101-41EC-B79C-01F1E9F44358}" type="presParOf" srcId="{0D1F25F4-0137-4324-ADAA-58135D88C03C}" destId="{FB00CF89-7511-419A-9F7C-9FDF33FD6205}" srcOrd="1" destOrd="0" presId="urn:microsoft.com/office/officeart/2005/8/layout/lProcess2"/>
    <dgm:cxn modelId="{8F8EE326-EBD7-481E-AE6F-8F0C43836592}" type="presParOf" srcId="{0D1F25F4-0137-4324-ADAA-58135D88C03C}" destId="{1FA54694-3969-4EA4-82CA-5125DC46A38A}"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C0957-A284-4DF9-A5C9-CCE3C1011D9C}">
      <dsp:nvSpPr>
        <dsp:cNvPr id="0" name=""/>
        <dsp:cNvSpPr/>
      </dsp:nvSpPr>
      <dsp:spPr>
        <a:xfrm>
          <a:off x="0" y="1235"/>
          <a:ext cx="7175140" cy="59100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德國漢諾威電腦展</a:t>
          </a:r>
          <a:endParaRPr lang="zh-TW" sz="2800" kern="1200" dirty="0">
            <a:latin typeface="微軟正黑體" panose="020B0604030504040204" pitchFamily="34" charset="-120"/>
            <a:ea typeface="微軟正黑體" panose="020B0604030504040204" pitchFamily="34" charset="-120"/>
          </a:endParaRPr>
        </a:p>
      </dsp:txBody>
      <dsp:txXfrm>
        <a:off x="28851" y="30086"/>
        <a:ext cx="7117438" cy="533307"/>
      </dsp:txXfrm>
    </dsp:sp>
    <dsp:sp modelId="{FD38FCFC-D4A4-485C-9355-28D6E99F7F2D}">
      <dsp:nvSpPr>
        <dsp:cNvPr id="0" name=""/>
        <dsp:cNvSpPr/>
      </dsp:nvSpPr>
      <dsp:spPr>
        <a:xfrm>
          <a:off x="0" y="627897"/>
          <a:ext cx="7175140" cy="59100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臺北國際電腦展</a:t>
          </a:r>
          <a:endParaRPr lang="zh-TW" sz="2800" kern="1200" dirty="0">
            <a:latin typeface="微軟正黑體" panose="020B0604030504040204" pitchFamily="34" charset="-120"/>
            <a:ea typeface="微軟正黑體" panose="020B0604030504040204" pitchFamily="34" charset="-120"/>
          </a:endParaRPr>
        </a:p>
      </dsp:txBody>
      <dsp:txXfrm>
        <a:off x="28851" y="656748"/>
        <a:ext cx="7117438" cy="533307"/>
      </dsp:txXfrm>
    </dsp:sp>
    <dsp:sp modelId="{8BAEE351-AEB4-4571-B3BD-0A6F9F99BF18}">
      <dsp:nvSpPr>
        <dsp:cNvPr id="0" name=""/>
        <dsp:cNvSpPr/>
      </dsp:nvSpPr>
      <dsp:spPr>
        <a:xfrm>
          <a:off x="0" y="1202915"/>
          <a:ext cx="7175140" cy="59100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美國拉斯維加斯國際消費電子展</a:t>
          </a:r>
          <a:endParaRPr lang="zh-TW" sz="2800" kern="1200" dirty="0">
            <a:latin typeface="微軟正黑體" panose="020B0604030504040204" pitchFamily="34" charset="-120"/>
            <a:ea typeface="微軟正黑體" panose="020B0604030504040204" pitchFamily="34" charset="-120"/>
          </a:endParaRPr>
        </a:p>
      </dsp:txBody>
      <dsp:txXfrm>
        <a:off x="28851" y="1231766"/>
        <a:ext cx="7117438" cy="5333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365B3-6D8A-4CF5-B071-496BFE72F088}">
      <dsp:nvSpPr>
        <dsp:cNvPr id="0" name=""/>
        <dsp:cNvSpPr/>
      </dsp:nvSpPr>
      <dsp:spPr>
        <a:xfrm>
          <a:off x="316358" y="0"/>
          <a:ext cx="6995160" cy="237514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5AE0DA-5A29-4352-B3AA-7209C9C80B29}">
      <dsp:nvSpPr>
        <dsp:cNvPr id="0" name=""/>
        <dsp:cNvSpPr/>
      </dsp:nvSpPr>
      <dsp:spPr>
        <a:xfrm>
          <a:off x="272385" y="712543"/>
          <a:ext cx="1701654" cy="95005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ts val="10"/>
            </a:spcAft>
          </a:pPr>
          <a:r>
            <a:rPr lang="en-US" sz="2000" kern="1200" dirty="0" smtClean="0">
              <a:latin typeface="微軟正黑體" panose="020B0604030504040204" pitchFamily="34" charset="-120"/>
              <a:ea typeface="微軟正黑體" panose="020B0604030504040204" pitchFamily="34" charset="-120"/>
            </a:rPr>
            <a:t>Computer</a:t>
          </a:r>
        </a:p>
        <a:p>
          <a:pPr lvl="0" algn="ctr" defTabSz="889000" rtl="0">
            <a:lnSpc>
              <a:spcPct val="90000"/>
            </a:lnSpc>
            <a:spcBef>
              <a:spcPct val="0"/>
            </a:spcBef>
            <a:spcAft>
              <a:spcPts val="10"/>
            </a:spcAft>
          </a:pPr>
          <a:r>
            <a:rPr lang="en-US" sz="2000" kern="1200" dirty="0" smtClean="0">
              <a:latin typeface="微軟正黑體" panose="020B0604030504040204" pitchFamily="34" charset="-120"/>
              <a:ea typeface="微軟正黑體" panose="020B0604030504040204" pitchFamily="34" charset="-120"/>
            </a:rPr>
            <a:t>(</a:t>
          </a:r>
          <a:r>
            <a:rPr lang="zh-TW" sz="2000" kern="1200" dirty="0" smtClean="0">
              <a:latin typeface="微軟正黑體" panose="020B0604030504040204" pitchFamily="34" charset="-120"/>
              <a:ea typeface="微軟正黑體" panose="020B0604030504040204" pitchFamily="34" charset="-120"/>
            </a:rPr>
            <a:t>電腦</a:t>
          </a:r>
          <a:r>
            <a:rPr lang="en-US" sz="2000" kern="1200" dirty="0" smtClean="0">
              <a:latin typeface="微軟正黑體" panose="020B0604030504040204" pitchFamily="34" charset="-120"/>
              <a:ea typeface="微軟正黑體" panose="020B0604030504040204" pitchFamily="34" charset="-120"/>
            </a:rPr>
            <a:t>)</a:t>
          </a:r>
          <a:endParaRPr lang="zh-TW" sz="2000" kern="1200" dirty="0">
            <a:latin typeface="微軟正黑體" panose="020B0604030504040204" pitchFamily="34" charset="-120"/>
            <a:ea typeface="微軟正黑體" panose="020B0604030504040204" pitchFamily="34" charset="-120"/>
          </a:endParaRPr>
        </a:p>
      </dsp:txBody>
      <dsp:txXfrm>
        <a:off x="318763" y="758921"/>
        <a:ext cx="1608898" cy="857301"/>
      </dsp:txXfrm>
    </dsp:sp>
    <dsp:sp modelId="{11FF4CF5-A09A-46B9-A9EB-BFA635B71A03}">
      <dsp:nvSpPr>
        <dsp:cNvPr id="0" name=""/>
        <dsp:cNvSpPr/>
      </dsp:nvSpPr>
      <dsp:spPr>
        <a:xfrm>
          <a:off x="2385520" y="712543"/>
          <a:ext cx="2331288" cy="950057"/>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ts val="100"/>
            </a:spcAft>
          </a:pPr>
          <a:r>
            <a:rPr lang="en-US" sz="2000" kern="1200" dirty="0" smtClean="0">
              <a:latin typeface="微軟正黑體" panose="020B0604030504040204" pitchFamily="34" charset="-120"/>
              <a:ea typeface="微軟正黑體" panose="020B0604030504040204" pitchFamily="34" charset="-120"/>
            </a:rPr>
            <a:t>Communication</a:t>
          </a:r>
        </a:p>
        <a:p>
          <a:pPr lvl="0" algn="ctr" defTabSz="889000" rtl="0">
            <a:lnSpc>
              <a:spcPct val="90000"/>
            </a:lnSpc>
            <a:spcBef>
              <a:spcPct val="0"/>
            </a:spcBef>
            <a:spcAft>
              <a:spcPts val="100"/>
            </a:spcAft>
          </a:pPr>
          <a:r>
            <a:rPr lang="en-US" sz="2000" kern="1200" dirty="0" smtClean="0">
              <a:latin typeface="微軟正黑體" panose="020B0604030504040204" pitchFamily="34" charset="-120"/>
              <a:ea typeface="微軟正黑體" panose="020B0604030504040204" pitchFamily="34" charset="-120"/>
            </a:rPr>
            <a:t>(</a:t>
          </a:r>
          <a:r>
            <a:rPr lang="zh-TW" sz="2000" kern="1200" dirty="0" smtClean="0">
              <a:latin typeface="微軟正黑體" panose="020B0604030504040204" pitchFamily="34" charset="-120"/>
              <a:ea typeface="微軟正黑體" panose="020B0604030504040204" pitchFamily="34" charset="-120"/>
            </a:rPr>
            <a:t>通訊</a:t>
          </a:r>
          <a:r>
            <a:rPr lang="en-US" sz="2000" kern="1200" dirty="0" smtClean="0">
              <a:latin typeface="微軟正黑體" panose="020B0604030504040204" pitchFamily="34" charset="-120"/>
              <a:ea typeface="微軟正黑體" panose="020B0604030504040204" pitchFamily="34" charset="-120"/>
            </a:rPr>
            <a:t>)</a:t>
          </a:r>
          <a:endParaRPr lang="zh-TW" sz="2000" kern="1200" dirty="0">
            <a:latin typeface="微軟正黑體" panose="020B0604030504040204" pitchFamily="34" charset="-120"/>
            <a:ea typeface="微軟正黑體" panose="020B0604030504040204" pitchFamily="34" charset="-120"/>
          </a:endParaRPr>
        </a:p>
      </dsp:txBody>
      <dsp:txXfrm>
        <a:off x="2431898" y="758921"/>
        <a:ext cx="2238532" cy="857301"/>
      </dsp:txXfrm>
    </dsp:sp>
    <dsp:sp modelId="{0F08A670-90FD-4F6E-8663-FA9D16A6EFD7}">
      <dsp:nvSpPr>
        <dsp:cNvPr id="0" name=""/>
        <dsp:cNvSpPr/>
      </dsp:nvSpPr>
      <dsp:spPr>
        <a:xfrm>
          <a:off x="5128289" y="712543"/>
          <a:ext cx="2828925" cy="950057"/>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ts val="20"/>
            </a:spcAft>
          </a:pPr>
          <a:r>
            <a:rPr lang="en-US" sz="2000" kern="1200" dirty="0" smtClean="0">
              <a:solidFill>
                <a:schemeClr val="tx1"/>
              </a:solidFill>
              <a:latin typeface="微軟正黑體" panose="020B0604030504040204" pitchFamily="34" charset="-120"/>
              <a:ea typeface="微軟正黑體" panose="020B0604030504040204" pitchFamily="34" charset="-120"/>
            </a:rPr>
            <a:t>Consumer electronics</a:t>
          </a:r>
        </a:p>
        <a:p>
          <a:pPr lvl="0" algn="ctr" defTabSz="889000" rtl="0">
            <a:lnSpc>
              <a:spcPct val="90000"/>
            </a:lnSpc>
            <a:spcBef>
              <a:spcPct val="0"/>
            </a:spcBef>
            <a:spcAft>
              <a:spcPts val="20"/>
            </a:spcAft>
          </a:pPr>
          <a:r>
            <a:rPr lang="en-US" sz="2000" kern="1200" dirty="0" smtClean="0">
              <a:solidFill>
                <a:schemeClr val="tx1"/>
              </a:solidFill>
              <a:latin typeface="微軟正黑體" panose="020B0604030504040204" pitchFamily="34" charset="-120"/>
              <a:ea typeface="微軟正黑體" panose="020B0604030504040204" pitchFamily="34" charset="-120"/>
            </a:rPr>
            <a:t>(</a:t>
          </a:r>
          <a:r>
            <a:rPr lang="zh-TW" sz="2000" kern="1200" dirty="0" smtClean="0">
              <a:solidFill>
                <a:schemeClr val="tx1"/>
              </a:solidFill>
              <a:latin typeface="微軟正黑體" panose="020B0604030504040204" pitchFamily="34" charset="-120"/>
              <a:ea typeface="微軟正黑體" panose="020B0604030504040204" pitchFamily="34" charset="-120"/>
            </a:rPr>
            <a:t>消費性電子產品</a:t>
          </a:r>
          <a:r>
            <a:rPr lang="en-US" sz="2000" kern="1200" dirty="0" smtClean="0">
              <a:solidFill>
                <a:schemeClr val="tx1"/>
              </a:solidFill>
              <a:latin typeface="微軟正黑體" panose="020B0604030504040204" pitchFamily="34" charset="-120"/>
              <a:ea typeface="微軟正黑體" panose="020B0604030504040204" pitchFamily="34" charset="-120"/>
            </a:rPr>
            <a:t>)</a:t>
          </a:r>
          <a:endParaRPr lang="zh-TW" sz="2000" kern="1200" dirty="0">
            <a:solidFill>
              <a:schemeClr val="tx1"/>
            </a:solidFill>
            <a:latin typeface="微軟正黑體" panose="020B0604030504040204" pitchFamily="34" charset="-120"/>
            <a:ea typeface="微軟正黑體" panose="020B0604030504040204" pitchFamily="34" charset="-120"/>
          </a:endParaRPr>
        </a:p>
      </dsp:txBody>
      <dsp:txXfrm>
        <a:off x="5174667" y="758921"/>
        <a:ext cx="2736169" cy="8573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AAF8A-A0BD-47FD-ACCB-516D19E13A29}">
      <dsp:nvSpPr>
        <dsp:cNvPr id="0" name=""/>
        <dsp:cNvSpPr/>
      </dsp:nvSpPr>
      <dsp:spPr>
        <a:xfrm>
          <a:off x="0" y="205311"/>
          <a:ext cx="8229600" cy="756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08280" rIns="638708" bIns="142240" numCol="1" spcCol="1270" anchor="t" anchorCtr="0">
          <a:noAutofit/>
        </a:bodyPr>
        <a:lstStyle/>
        <a:p>
          <a:pPr marL="228600" lvl="1" indent="-228600" algn="l" defTabSz="889000" rtl="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讓控制單元可以操控算術邏輯單元的運算。</a:t>
          </a:r>
          <a:endParaRPr lang="zh-TW" altLang="en-US" sz="2000" kern="1200" dirty="0">
            <a:latin typeface="微軟正黑體" panose="020B0604030504040204" pitchFamily="34" charset="-120"/>
            <a:ea typeface="微軟正黑體" panose="020B0604030504040204" pitchFamily="34" charset="-120"/>
          </a:endParaRPr>
        </a:p>
      </dsp:txBody>
      <dsp:txXfrm>
        <a:off x="0" y="205311"/>
        <a:ext cx="8229600" cy="756000"/>
      </dsp:txXfrm>
    </dsp:sp>
    <dsp:sp modelId="{38A79309-832D-4F70-8518-7A22FF99F0EF}">
      <dsp:nvSpPr>
        <dsp:cNvPr id="0" name=""/>
        <dsp:cNvSpPr/>
      </dsp:nvSpPr>
      <dsp:spPr>
        <a:xfrm>
          <a:off x="411480" y="57711"/>
          <a:ext cx="5760720" cy="2952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控制匯流排</a:t>
          </a:r>
          <a:endParaRPr lang="zh-TW" altLang="en-US" sz="2000" kern="1200" dirty="0">
            <a:latin typeface="微軟正黑體" panose="020B0604030504040204" pitchFamily="34" charset="-120"/>
            <a:ea typeface="微軟正黑體" panose="020B0604030504040204" pitchFamily="34" charset="-120"/>
          </a:endParaRPr>
        </a:p>
      </dsp:txBody>
      <dsp:txXfrm>
        <a:off x="425890" y="72121"/>
        <a:ext cx="5731900" cy="266380"/>
      </dsp:txXfrm>
    </dsp:sp>
    <dsp:sp modelId="{EE3803E8-D332-44EC-A7D3-E6C57A52D17D}">
      <dsp:nvSpPr>
        <dsp:cNvPr id="0" name=""/>
        <dsp:cNvSpPr/>
      </dsp:nvSpPr>
      <dsp:spPr>
        <a:xfrm>
          <a:off x="0" y="1162911"/>
          <a:ext cx="8229600" cy="756000"/>
        </a:xfrm>
        <a:prstGeom prst="rect">
          <a:avLst/>
        </a:prstGeom>
        <a:solidFill>
          <a:schemeClr val="lt1">
            <a:alpha val="90000"/>
            <a:hueOff val="0"/>
            <a:satOff val="0"/>
            <a:lumOff val="0"/>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08280" rIns="638708" bIns="142240" numCol="1" spcCol="1270" anchor="t" anchorCtr="0">
          <a:noAutofit/>
        </a:bodyPr>
        <a:lstStyle/>
        <a:p>
          <a:pPr marL="228600" lvl="1" indent="-228600" algn="l" defTabSz="889000" rtl="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將所要執行的程式位址傳到中央處理器內的程式計數器。</a:t>
          </a:r>
          <a:endParaRPr lang="zh-TW" altLang="en-US" sz="2000" kern="1200" dirty="0">
            <a:latin typeface="微軟正黑體" panose="020B0604030504040204" pitchFamily="34" charset="-120"/>
            <a:ea typeface="微軟正黑體" panose="020B0604030504040204" pitchFamily="34" charset="-120"/>
          </a:endParaRPr>
        </a:p>
      </dsp:txBody>
      <dsp:txXfrm>
        <a:off x="0" y="1162911"/>
        <a:ext cx="8229600" cy="756000"/>
      </dsp:txXfrm>
    </dsp:sp>
    <dsp:sp modelId="{8868EBC5-2B8B-4C47-85DC-B145F93A408A}">
      <dsp:nvSpPr>
        <dsp:cNvPr id="0" name=""/>
        <dsp:cNvSpPr/>
      </dsp:nvSpPr>
      <dsp:spPr>
        <a:xfrm>
          <a:off x="411480" y="1015312"/>
          <a:ext cx="5760720" cy="29520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位址匯流排</a:t>
          </a:r>
          <a:endParaRPr lang="zh-TW" altLang="en-US" sz="2000" kern="1200" dirty="0">
            <a:latin typeface="微軟正黑體" panose="020B0604030504040204" pitchFamily="34" charset="-120"/>
            <a:ea typeface="微軟正黑體" panose="020B0604030504040204" pitchFamily="34" charset="-120"/>
          </a:endParaRPr>
        </a:p>
      </dsp:txBody>
      <dsp:txXfrm>
        <a:off x="425890" y="1029722"/>
        <a:ext cx="5731900" cy="266380"/>
      </dsp:txXfrm>
    </dsp:sp>
    <dsp:sp modelId="{F4230E44-C88A-4283-AE0A-E016ABD7D727}">
      <dsp:nvSpPr>
        <dsp:cNvPr id="0" name=""/>
        <dsp:cNvSpPr/>
      </dsp:nvSpPr>
      <dsp:spPr>
        <a:xfrm>
          <a:off x="0" y="2120512"/>
          <a:ext cx="8229600" cy="756000"/>
        </a:xfrm>
        <a:prstGeom prst="rect">
          <a:avLst/>
        </a:prstGeom>
        <a:solidFill>
          <a:schemeClr val="lt1">
            <a:alpha val="90000"/>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08280" rIns="638708" bIns="142240" numCol="1" spcCol="1270" anchor="t" anchorCtr="0">
          <a:noAutofit/>
        </a:bodyPr>
        <a:lstStyle/>
        <a:p>
          <a:pPr marL="228600" lvl="1" indent="-228600" algn="l" defTabSz="889000" rtl="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可供各單元間進行資料交換。</a:t>
          </a:r>
          <a:endParaRPr lang="zh-TW" altLang="en-US" sz="2000" kern="1200" dirty="0">
            <a:latin typeface="微軟正黑體" panose="020B0604030504040204" pitchFamily="34" charset="-120"/>
            <a:ea typeface="微軟正黑體" panose="020B0604030504040204" pitchFamily="34" charset="-120"/>
          </a:endParaRPr>
        </a:p>
      </dsp:txBody>
      <dsp:txXfrm>
        <a:off x="0" y="2120512"/>
        <a:ext cx="8229600" cy="756000"/>
      </dsp:txXfrm>
    </dsp:sp>
    <dsp:sp modelId="{21D4DF60-081A-4049-9E42-41CEED6645E6}">
      <dsp:nvSpPr>
        <dsp:cNvPr id="0" name=""/>
        <dsp:cNvSpPr/>
      </dsp:nvSpPr>
      <dsp:spPr>
        <a:xfrm>
          <a:off x="411480" y="1972912"/>
          <a:ext cx="5760720" cy="29520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資料匯流排</a:t>
          </a:r>
          <a:endParaRPr lang="zh-TW" altLang="en-US" sz="2000" kern="1200" dirty="0">
            <a:latin typeface="微軟正黑體" panose="020B0604030504040204" pitchFamily="34" charset="-120"/>
            <a:ea typeface="微軟正黑體" panose="020B0604030504040204" pitchFamily="34" charset="-120"/>
          </a:endParaRPr>
        </a:p>
      </dsp:txBody>
      <dsp:txXfrm>
        <a:off x="425890" y="1987322"/>
        <a:ext cx="5731900"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CE33D-DAE8-4639-9831-C54A72F918EB}">
      <dsp:nvSpPr>
        <dsp:cNvPr id="0" name=""/>
        <dsp:cNvSpPr/>
      </dsp:nvSpPr>
      <dsp:spPr>
        <a:xfrm>
          <a:off x="40" y="67159"/>
          <a:ext cx="3845569" cy="51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暫存器 </a:t>
          </a:r>
          <a:r>
            <a:rPr lang="en-US" sz="1800" b="1" kern="1200" dirty="0" smtClean="0">
              <a:latin typeface="微軟正黑體" panose="020B0604030504040204" pitchFamily="34" charset="-120"/>
              <a:ea typeface="微軟正黑體" panose="020B0604030504040204" pitchFamily="34" charset="-120"/>
            </a:rPr>
            <a:t>(register)</a:t>
          </a:r>
          <a:endParaRPr lang="zh-TW" sz="1800" kern="1200" dirty="0">
            <a:latin typeface="微軟正黑體" panose="020B0604030504040204" pitchFamily="34" charset="-120"/>
            <a:ea typeface="微軟正黑體" panose="020B0604030504040204" pitchFamily="34" charset="-120"/>
          </a:endParaRPr>
        </a:p>
      </dsp:txBody>
      <dsp:txXfrm>
        <a:off x="40" y="67159"/>
        <a:ext cx="3845569" cy="518400"/>
      </dsp:txXfrm>
    </dsp:sp>
    <dsp:sp modelId="{CFD86127-33AA-4579-B7A2-F818391966BA}">
      <dsp:nvSpPr>
        <dsp:cNvPr id="0" name=""/>
        <dsp:cNvSpPr/>
      </dsp:nvSpPr>
      <dsp:spPr>
        <a:xfrm>
          <a:off x="40" y="585559"/>
          <a:ext cx="3845569" cy="251991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TW" sz="1800" b="1" kern="1200" dirty="0" smtClean="0">
              <a:latin typeface="微軟正黑體" panose="020B0604030504040204" pitchFamily="34" charset="-120"/>
              <a:ea typeface="微軟正黑體" panose="020B0604030504040204" pitchFamily="34" charset="-120"/>
            </a:rPr>
            <a:t>速度最快但單位價格最高。</a:t>
          </a:r>
          <a:endParaRPr lang="zh-TW" sz="1800" kern="1200" dirty="0">
            <a:latin typeface="微軟正黑體" panose="020B0604030504040204" pitchFamily="34" charset="-120"/>
            <a:ea typeface="微軟正黑體" panose="020B0604030504040204" pitchFamily="34" charset="-120"/>
          </a:endParaRPr>
        </a:p>
      </dsp:txBody>
      <dsp:txXfrm>
        <a:off x="40" y="585559"/>
        <a:ext cx="3845569" cy="2519910"/>
      </dsp:txXfrm>
    </dsp:sp>
    <dsp:sp modelId="{67EE5BE9-9806-4776-86BB-DE6C589C5F2F}">
      <dsp:nvSpPr>
        <dsp:cNvPr id="0" name=""/>
        <dsp:cNvSpPr/>
      </dsp:nvSpPr>
      <dsp:spPr>
        <a:xfrm>
          <a:off x="4383989" y="67159"/>
          <a:ext cx="3845569" cy="518400"/>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快取記憶體 </a:t>
          </a:r>
          <a:r>
            <a:rPr lang="en-US" sz="1800" b="1" kern="1200" dirty="0" smtClean="0">
              <a:latin typeface="微軟正黑體" panose="020B0604030504040204" pitchFamily="34" charset="-120"/>
              <a:ea typeface="微軟正黑體" panose="020B0604030504040204" pitchFamily="34" charset="-120"/>
            </a:rPr>
            <a:t>(cache)</a:t>
          </a:r>
          <a:endParaRPr lang="zh-TW" sz="1800" kern="1200" dirty="0">
            <a:latin typeface="微軟正黑體" panose="020B0604030504040204" pitchFamily="34" charset="-120"/>
            <a:ea typeface="微軟正黑體" panose="020B0604030504040204" pitchFamily="34" charset="-120"/>
          </a:endParaRPr>
        </a:p>
      </dsp:txBody>
      <dsp:txXfrm>
        <a:off x="4383989" y="67159"/>
        <a:ext cx="3845569" cy="518400"/>
      </dsp:txXfrm>
    </dsp:sp>
    <dsp:sp modelId="{49947A0B-82B5-46B8-B046-8133C878CE87}">
      <dsp:nvSpPr>
        <dsp:cNvPr id="0" name=""/>
        <dsp:cNvSpPr/>
      </dsp:nvSpPr>
      <dsp:spPr>
        <a:xfrm>
          <a:off x="4383989" y="585559"/>
          <a:ext cx="3845569" cy="2519910"/>
        </a:xfrm>
        <a:prstGeom prst="rect">
          <a:avLst/>
        </a:prstGeom>
        <a:solidFill>
          <a:schemeClr val="accent3">
            <a:tint val="40000"/>
            <a:alpha val="90000"/>
            <a:hueOff val="10716850"/>
            <a:satOff val="-13793"/>
            <a:lumOff val="-1075"/>
            <a:alphaOff val="0"/>
          </a:schemeClr>
        </a:solidFill>
        <a:ln w="9525" cap="flat" cmpd="sng" algn="ctr">
          <a:solidFill>
            <a:schemeClr val="accent3">
              <a:tint val="40000"/>
              <a:alpha val="90000"/>
              <a:hueOff val="10716850"/>
              <a:satOff val="-13793"/>
              <a:lumOff val="-107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TW" sz="1800" b="1" kern="1200" dirty="0" smtClean="0">
              <a:latin typeface="微軟正黑體" panose="020B0604030504040204" pitchFamily="34" charset="-120"/>
              <a:ea typeface="微軟正黑體" panose="020B0604030504040204" pitchFamily="34" charset="-120"/>
            </a:rPr>
            <a:t>位於</a:t>
          </a:r>
          <a:r>
            <a:rPr lang="en-US" sz="1800" b="1" kern="1200" dirty="0" smtClean="0">
              <a:latin typeface="微軟正黑體" panose="020B0604030504040204" pitchFamily="34" charset="-120"/>
              <a:ea typeface="微軟正黑體" panose="020B0604030504040204" pitchFamily="34" charset="-120"/>
            </a:rPr>
            <a:t>CPU</a:t>
          </a:r>
          <a:r>
            <a:rPr lang="zh-TW" sz="1800" b="1" kern="1200" dirty="0" smtClean="0">
              <a:latin typeface="微軟正黑體" panose="020B0604030504040204" pitchFamily="34" charset="-120"/>
              <a:ea typeface="微軟正黑體" panose="020B0604030504040204" pitchFamily="34" charset="-120"/>
            </a:rPr>
            <a:t>內，介於</a:t>
          </a:r>
          <a:r>
            <a:rPr lang="en-US" sz="1800" b="1" kern="1200" dirty="0" smtClean="0">
              <a:latin typeface="微軟正黑體" panose="020B0604030504040204" pitchFamily="34" charset="-120"/>
              <a:ea typeface="微軟正黑體" panose="020B0604030504040204" pitchFamily="34" charset="-120"/>
            </a:rPr>
            <a:t>CPU</a:t>
          </a:r>
          <a:r>
            <a:rPr lang="zh-TW" sz="1800" b="1" kern="1200" dirty="0" smtClean="0">
              <a:latin typeface="微軟正黑體" panose="020B0604030504040204" pitchFamily="34" charset="-120"/>
              <a:ea typeface="微軟正黑體" panose="020B0604030504040204" pitchFamily="34" charset="-120"/>
            </a:rPr>
            <a:t>和記憶體間。</a:t>
          </a:r>
          <a:endParaRPr lang="zh-TW" sz="1800" kern="1200" dirty="0">
            <a:latin typeface="微軟正黑體" panose="020B0604030504040204" pitchFamily="34" charset="-120"/>
            <a:ea typeface="微軟正黑體" panose="020B0604030504040204" pitchFamily="34" charset="-120"/>
          </a:endParaRPr>
        </a:p>
        <a:p>
          <a:pPr marL="171450" lvl="1" indent="-171450" algn="l" defTabSz="800100" rtl="0">
            <a:lnSpc>
              <a:spcPct val="90000"/>
            </a:lnSpc>
            <a:spcBef>
              <a:spcPct val="0"/>
            </a:spcBef>
            <a:spcAft>
              <a:spcPct val="15000"/>
            </a:spcAft>
            <a:buChar char="••"/>
          </a:pPr>
          <a:r>
            <a:rPr lang="zh-TW" altLang="zh-TW" sz="1800" b="1" kern="1200" dirty="0" smtClean="0">
              <a:latin typeface="微軟正黑體" panose="020B0604030504040204" pitchFamily="34" charset="-120"/>
              <a:ea typeface="微軟正黑體" panose="020B0604030504040204" pitchFamily="34" charset="-120"/>
            </a:rPr>
            <a:t>速度</a:t>
          </a:r>
          <a:r>
            <a:rPr lang="zh-TW" sz="1800" b="1" kern="1200" dirty="0" smtClean="0">
              <a:latin typeface="微軟正黑體" panose="020B0604030504040204" pitchFamily="34" charset="-120"/>
              <a:ea typeface="微軟正黑體" panose="020B0604030504040204" pitchFamily="34" charset="-120"/>
            </a:rPr>
            <a:t>比暫存器慢，單位價格較便宜，容量也比暫存器多。</a:t>
          </a:r>
          <a:endParaRPr lang="zh-TW" sz="1800" kern="1200" dirty="0">
            <a:latin typeface="微軟正黑體" panose="020B0604030504040204" pitchFamily="34" charset="-120"/>
            <a:ea typeface="微軟正黑體" panose="020B0604030504040204" pitchFamily="34" charset="-120"/>
          </a:endParaRPr>
        </a:p>
        <a:p>
          <a:pPr marL="171450" lvl="1" indent="-171450" algn="l" defTabSz="800100" rtl="0">
            <a:lnSpc>
              <a:spcPct val="90000"/>
            </a:lnSpc>
            <a:spcBef>
              <a:spcPct val="0"/>
            </a:spcBef>
            <a:spcAft>
              <a:spcPct val="15000"/>
            </a:spcAft>
            <a:buChar char="••"/>
          </a:pPr>
          <a:r>
            <a:rPr lang="zh-TW" sz="1800" b="1" kern="1200" dirty="0" smtClean="0">
              <a:latin typeface="微軟正黑體" panose="020B0604030504040204" pitchFamily="34" charset="-120"/>
              <a:ea typeface="微軟正黑體" panose="020B0604030504040204" pitchFamily="34" charset="-120"/>
            </a:rPr>
            <a:t>速度比主記憶體快，單位價格較貴，容量也比主記憶體少。</a:t>
          </a:r>
          <a:endParaRPr lang="zh-TW" sz="1800" kern="1200" dirty="0">
            <a:latin typeface="微軟正黑體" panose="020B0604030504040204" pitchFamily="34" charset="-120"/>
            <a:ea typeface="微軟正黑體" panose="020B0604030504040204" pitchFamily="34" charset="-120"/>
          </a:endParaRPr>
        </a:p>
      </dsp:txBody>
      <dsp:txXfrm>
        <a:off x="4383989" y="585559"/>
        <a:ext cx="3845569" cy="25199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C396C-F921-404A-B206-6DD61C35EAAB}">
      <dsp:nvSpPr>
        <dsp:cNvPr id="0" name=""/>
        <dsp:cNvSpPr/>
      </dsp:nvSpPr>
      <dsp:spPr>
        <a:xfrm>
          <a:off x="0" y="0"/>
          <a:ext cx="4523038" cy="293422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zh-TW" sz="3100" b="1" kern="1200" dirty="0" smtClean="0">
              <a:latin typeface="微軟正黑體" panose="020B0604030504040204" pitchFamily="34" charset="-120"/>
              <a:ea typeface="微軟正黑體" panose="020B0604030504040204" pitchFamily="34" charset="-120"/>
            </a:rPr>
            <a:t>記憶體類別</a:t>
          </a:r>
          <a:endParaRPr lang="zh-TW" sz="3100" kern="1200" dirty="0">
            <a:latin typeface="微軟正黑體" panose="020B0604030504040204" pitchFamily="34" charset="-120"/>
            <a:ea typeface="微軟正黑體" panose="020B0604030504040204" pitchFamily="34" charset="-120"/>
          </a:endParaRPr>
        </a:p>
      </dsp:txBody>
      <dsp:txXfrm>
        <a:off x="0" y="0"/>
        <a:ext cx="4523038" cy="880267"/>
      </dsp:txXfrm>
    </dsp:sp>
    <dsp:sp modelId="{A31E1885-FE13-4B93-9502-E4FB96BEF4D4}">
      <dsp:nvSpPr>
        <dsp:cNvPr id="0" name=""/>
        <dsp:cNvSpPr/>
      </dsp:nvSpPr>
      <dsp:spPr>
        <a:xfrm>
          <a:off x="452303" y="881126"/>
          <a:ext cx="3618430" cy="88470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en-US" sz="1800" b="1" kern="1200" dirty="0" smtClean="0">
              <a:latin typeface="微軟正黑體" panose="020B0604030504040204" pitchFamily="34" charset="-120"/>
              <a:ea typeface="微軟正黑體" panose="020B0604030504040204" pitchFamily="34" charset="-120"/>
            </a:rPr>
            <a:t>RAM</a:t>
          </a:r>
          <a:br>
            <a:rPr lang="en-US"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a:t>
          </a:r>
          <a:r>
            <a:rPr lang="zh-TW" sz="1800" b="1" kern="1200" dirty="0" smtClean="0">
              <a:latin typeface="微軟正黑體" panose="020B0604030504040204" pitchFamily="34" charset="-120"/>
              <a:ea typeface="微軟正黑體" panose="020B0604030504040204" pitchFamily="34" charset="-120"/>
            </a:rPr>
            <a:t>隨機存取記憶體</a:t>
          </a:r>
          <a:r>
            <a:rPr lang="en-US" sz="1800" b="1" kern="1200" dirty="0" smtClean="0">
              <a:latin typeface="微軟正黑體" panose="020B0604030504040204" pitchFamily="34" charset="-120"/>
              <a:ea typeface="微軟正黑體" panose="020B0604030504040204" pitchFamily="34" charset="-120"/>
            </a:rPr>
            <a:t>)</a:t>
          </a:r>
          <a:endParaRPr lang="zh-TW" sz="1800" kern="1200" dirty="0">
            <a:latin typeface="微軟正黑體" panose="020B0604030504040204" pitchFamily="34" charset="-120"/>
            <a:ea typeface="微軟正黑體" panose="020B0604030504040204" pitchFamily="34" charset="-120"/>
          </a:endParaRPr>
        </a:p>
      </dsp:txBody>
      <dsp:txXfrm>
        <a:off x="478215" y="907038"/>
        <a:ext cx="3566606" cy="832884"/>
      </dsp:txXfrm>
    </dsp:sp>
    <dsp:sp modelId="{1FA54694-3969-4EA4-82CA-5125DC46A38A}">
      <dsp:nvSpPr>
        <dsp:cNvPr id="0" name=""/>
        <dsp:cNvSpPr/>
      </dsp:nvSpPr>
      <dsp:spPr>
        <a:xfrm>
          <a:off x="452303" y="1901944"/>
          <a:ext cx="3618430" cy="884708"/>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en-US" sz="1800" b="1" kern="1200" dirty="0" smtClean="0">
              <a:latin typeface="微軟正黑體" panose="020B0604030504040204" pitchFamily="34" charset="-120"/>
              <a:ea typeface="微軟正黑體" panose="020B0604030504040204" pitchFamily="34" charset="-120"/>
            </a:rPr>
            <a:t>ROM</a:t>
          </a:r>
          <a:br>
            <a:rPr lang="en-US"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a:t>
          </a:r>
          <a:r>
            <a:rPr lang="zh-TW" sz="1800" b="1" kern="1200" dirty="0" smtClean="0">
              <a:latin typeface="微軟正黑體" panose="020B0604030504040204" pitchFamily="34" charset="-120"/>
              <a:ea typeface="微軟正黑體" panose="020B0604030504040204" pitchFamily="34" charset="-120"/>
            </a:rPr>
            <a:t>唯讀記憶體</a:t>
          </a:r>
          <a:r>
            <a:rPr lang="en-US" sz="1800" b="1" kern="1200" dirty="0" smtClean="0">
              <a:latin typeface="微軟正黑體" panose="020B0604030504040204" pitchFamily="34" charset="-120"/>
              <a:ea typeface="微軟正黑體" panose="020B0604030504040204" pitchFamily="34" charset="-120"/>
            </a:rPr>
            <a:t>)</a:t>
          </a:r>
          <a:endParaRPr lang="zh-TW" sz="1800" kern="1200" dirty="0">
            <a:latin typeface="微軟正黑體" panose="020B0604030504040204" pitchFamily="34" charset="-120"/>
            <a:ea typeface="微軟正黑體" panose="020B0604030504040204" pitchFamily="34" charset="-120"/>
          </a:endParaRPr>
        </a:p>
      </dsp:txBody>
      <dsp:txXfrm>
        <a:off x="478215" y="1927856"/>
        <a:ext cx="3566606" cy="8328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2025/6/19</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t>42</a:t>
            </a:fld>
            <a:endParaRPr lang="zh-TW" altLang="en-US"/>
          </a:p>
        </p:txBody>
      </p:sp>
    </p:spTree>
    <p:extLst>
      <p:ext uri="{BB962C8B-B14F-4D97-AF65-F5344CB8AC3E}">
        <p14:creationId xmlns:p14="http://schemas.microsoft.com/office/powerpoint/2010/main" val="182628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t>43</a:t>
            </a:fld>
            <a:endParaRPr lang="zh-TW" altLang="en-US"/>
          </a:p>
        </p:txBody>
      </p:sp>
    </p:spTree>
    <p:extLst>
      <p:ext uri="{BB962C8B-B14F-4D97-AF65-F5344CB8AC3E}">
        <p14:creationId xmlns:p14="http://schemas.microsoft.com/office/powerpoint/2010/main" val="297775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t>44</a:t>
            </a:fld>
            <a:endParaRPr lang="zh-TW" altLang="en-US"/>
          </a:p>
        </p:txBody>
      </p:sp>
    </p:spTree>
    <p:extLst>
      <p:ext uri="{BB962C8B-B14F-4D97-AF65-F5344CB8AC3E}">
        <p14:creationId xmlns:p14="http://schemas.microsoft.com/office/powerpoint/2010/main" val="69722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59153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6">
                    <a:lumMod val="50000"/>
                  </a:schemeClr>
                </a:solidFill>
              </a:rPr>
              <a:t>03</a:t>
            </a:r>
            <a:endParaRPr lang="zh-TW" altLang="en-US" sz="5400" b="1" dirty="0">
              <a:solidFill>
                <a:schemeClr val="accent6">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728700"/>
            <a:ext cx="8229600" cy="763154"/>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nSpc>
                <a:spcPct val="120000"/>
              </a:lnSpc>
              <a:spcBef>
                <a:spcPts val="800"/>
              </a:spcBef>
              <a:buClr>
                <a:schemeClr val="tx2"/>
              </a:buClr>
              <a:buFont typeface="Wingdings 3" panose="05040102010807070707" pitchFamily="18" charset="2"/>
              <a:buChar char=""/>
              <a:defRPr sz="2400" b="1">
                <a:latin typeface="微軟正黑體" pitchFamily="34" charset="-120"/>
                <a:ea typeface="微軟正黑體" pitchFamily="34" charset="-120"/>
              </a:defRPr>
            </a:lvl2pPr>
            <a:lvl3pPr marL="1257300" indent="-342900">
              <a:lnSpc>
                <a:spcPct val="120000"/>
              </a:lnSpc>
              <a:spcBef>
                <a:spcPts val="800"/>
              </a:spcBef>
              <a:buClr>
                <a:schemeClr val="accent1"/>
              </a:buClr>
              <a:buFont typeface="微軟正黑體" panose="020B0604030504040204" pitchFamily="34" charset="-120"/>
              <a:buChar char="■"/>
              <a:defRPr sz="2000"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4" name="群組 3"/>
          <p:cNvGrpSpPr/>
          <p:nvPr userDrawn="1"/>
        </p:nvGrpSpPr>
        <p:grpSpPr>
          <a:xfrm>
            <a:off x="0" y="-2155"/>
            <a:ext cx="9198259" cy="624173"/>
            <a:chOff x="0" y="-2155"/>
            <a:chExt cx="9198259" cy="624173"/>
          </a:xfrm>
        </p:grpSpPr>
        <p:grpSp>
          <p:nvGrpSpPr>
            <p:cNvPr id="21" name="群組 20"/>
            <p:cNvGrpSpPr/>
            <p:nvPr userDrawn="1"/>
          </p:nvGrpSpPr>
          <p:grpSpPr>
            <a:xfrm>
              <a:off x="0" y="-2155"/>
              <a:ext cx="9144000" cy="547200"/>
              <a:chOff x="0" y="0"/>
              <a:chExt cx="9144000" cy="547200"/>
            </a:xfrm>
          </p:grpSpPr>
          <p:sp>
            <p:nvSpPr>
              <p:cNvPr id="22" name="矩形 21"/>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23"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 name="矩形 23"/>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25" name="矩形 24"/>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8" name="文字方塊 27"/>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03   </a:t>
              </a:r>
              <a:endParaRPr lang="zh-TW" altLang="en-US" sz="2200" dirty="0">
                <a:solidFill>
                  <a:schemeClr val="accent6">
                    <a:lumMod val="40000"/>
                    <a:lumOff val="6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457200" y="884063"/>
            <a:ext cx="8229600" cy="3710560"/>
          </a:xfrm>
        </p:spPr>
        <p:txBody>
          <a:bodyPr/>
          <a:lstStyle>
            <a:lvl1pPr marL="0" indent="0">
              <a:buNone/>
              <a:defRPr lang="zh-TW" altLang="en-US" sz="2800" b="1" kern="1200" dirty="0" smtClean="0">
                <a:solidFill>
                  <a:schemeClr val="tx1"/>
                </a:solidFill>
                <a:latin typeface="微軟正黑體" pitchFamily="34" charset="-120"/>
                <a:ea typeface="微軟正黑體" pitchFamily="34" charset="-120"/>
                <a:cs typeface="+mn-cs"/>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marL="457200" lvl="0" indent="-457200" algn="l" defTabSz="914400" rtl="0" eaLnBrk="1" latinLnBrk="0" hangingPunct="1">
              <a:spcBef>
                <a:spcPct val="20000"/>
              </a:spcBef>
              <a:buFontTx/>
              <a:buBlip>
                <a:blip r:embed="rId2"/>
              </a:buBlip>
            </a:pPr>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23" name="群組 22"/>
          <p:cNvGrpSpPr/>
          <p:nvPr userDrawn="1"/>
        </p:nvGrpSpPr>
        <p:grpSpPr>
          <a:xfrm>
            <a:off x="0" y="-2155"/>
            <a:ext cx="9144000" cy="547200"/>
            <a:chOff x="0" y="0"/>
            <a:chExt cx="9144000" cy="547200"/>
          </a:xfrm>
        </p:grpSpPr>
        <p:sp>
          <p:nvSpPr>
            <p:cNvPr id="24" name="矩形 23"/>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25"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矩形 25"/>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27" name="矩形 26"/>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29"/>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03</a:t>
            </a:r>
            <a:endParaRPr lang="zh-TW" altLang="en-US" sz="2200" dirty="0">
              <a:solidFill>
                <a:schemeClr val="accent6">
                  <a:lumMod val="40000"/>
                  <a:lumOff val="60000"/>
                </a:schemeClr>
              </a:solidFill>
            </a:endParaRPr>
          </a:p>
        </p:txBody>
      </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29" name="群組 28"/>
          <p:cNvGrpSpPr/>
          <p:nvPr userDrawn="1"/>
        </p:nvGrpSpPr>
        <p:grpSpPr>
          <a:xfrm>
            <a:off x="0" y="-2155"/>
            <a:ext cx="9144000" cy="547200"/>
            <a:chOff x="0" y="0"/>
            <a:chExt cx="9144000" cy="547200"/>
          </a:xfrm>
        </p:grpSpPr>
        <p:sp>
          <p:nvSpPr>
            <p:cNvPr id="31" name="矩形 30"/>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32"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3" name="矩形 32"/>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34" name="矩形 33"/>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文字方塊 36"/>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03</a:t>
            </a:r>
            <a:endParaRPr lang="zh-TW" altLang="en-US" sz="2200" dirty="0">
              <a:solidFill>
                <a:schemeClr val="accent6">
                  <a:lumMod val="40000"/>
                  <a:lumOff val="60000"/>
                </a:schemeClr>
              </a:solidFill>
            </a:endParaRPr>
          </a:p>
        </p:txBody>
      </p:sp>
    </p:spTree>
    <p:extLst>
      <p:ext uri="{BB962C8B-B14F-4D97-AF65-F5344CB8AC3E}">
        <p14:creationId xmlns:p14="http://schemas.microsoft.com/office/powerpoint/2010/main" val="1744955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lstStyle>
            <a:lvl1pPr marL="0" indent="0">
              <a:lnSpc>
                <a:spcPct val="120000"/>
              </a:lnSpc>
              <a:spcBef>
                <a:spcPts val="800"/>
              </a:spcBef>
              <a:buNone/>
              <a:defRPr sz="2400">
                <a:latin typeface="微軟正黑體" pitchFamily="34" charset="-120"/>
                <a:ea typeface="微軟正黑體" pitchFamily="34" charset="-120"/>
              </a:defRPr>
            </a:lvl1pPr>
            <a:lvl2pPr marL="457200" indent="0">
              <a:lnSpc>
                <a:spcPct val="120000"/>
              </a:lnSpc>
              <a:spcBef>
                <a:spcPts val="800"/>
              </a:spcBef>
              <a:buNone/>
              <a:defRPr sz="2400">
                <a:latin typeface="微軟正黑體" pitchFamily="34" charset="-120"/>
                <a:ea typeface="微軟正黑體" pitchFamily="34" charset="-120"/>
              </a:defRPr>
            </a:lvl2pPr>
            <a:lvl3pPr marL="914400" indent="0">
              <a:lnSpc>
                <a:spcPct val="120000"/>
              </a:lnSpc>
              <a:spcBef>
                <a:spcPts val="800"/>
              </a:spcBef>
              <a:buNone/>
              <a:defRPr>
                <a:latin typeface="微軟正黑體" pitchFamily="34" charset="-120"/>
                <a:ea typeface="微軟正黑體" pitchFamily="34" charset="-120"/>
              </a:defRPr>
            </a:lvl3pPr>
            <a:lvl4pPr marL="1371600" indent="0">
              <a:lnSpc>
                <a:spcPct val="120000"/>
              </a:lnSpc>
              <a:spcBef>
                <a:spcPts val="800"/>
              </a:spcBef>
              <a:buNone/>
              <a:defRPr>
                <a:latin typeface="微軟正黑體" pitchFamily="34" charset="-120"/>
                <a:ea typeface="微軟正黑體" pitchFamily="34" charset="-120"/>
              </a:defRPr>
            </a:lvl4pPr>
            <a:lvl5pPr marL="1828800" indent="0">
              <a:lnSpc>
                <a:spcPct val="120000"/>
              </a:lnSpc>
              <a:spcBef>
                <a:spcPts val="800"/>
              </a:spcBef>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24" name="Picture 14"/>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D:\製作中\02再版書\0558909\資訊小耳朵 圖.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nvGrpSpPr>
          <p:cNvPr id="3" name="群組 2"/>
          <p:cNvGrpSpPr/>
          <p:nvPr userDrawn="1"/>
        </p:nvGrpSpPr>
        <p:grpSpPr>
          <a:xfrm>
            <a:off x="0" y="-38540"/>
            <a:ext cx="9198259" cy="615553"/>
            <a:chOff x="0" y="-38540"/>
            <a:chExt cx="9198259" cy="615553"/>
          </a:xfrm>
        </p:grpSpPr>
        <p:grpSp>
          <p:nvGrpSpPr>
            <p:cNvPr id="16" name="群組 15"/>
            <p:cNvGrpSpPr/>
            <p:nvPr userDrawn="1"/>
          </p:nvGrpSpPr>
          <p:grpSpPr>
            <a:xfrm>
              <a:off x="0" y="-2155"/>
              <a:ext cx="9144000" cy="547200"/>
              <a:chOff x="0" y="0"/>
              <a:chExt cx="9144000" cy="547200"/>
            </a:xfrm>
          </p:grpSpPr>
          <p:sp>
            <p:nvSpPr>
              <p:cNvPr id="17" name="矩形 16"/>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8"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矩形 19"/>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21" name="矩形 20"/>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文字方塊 26"/>
            <p:cNvSpPr txBox="1"/>
            <p:nvPr userDrawn="1"/>
          </p:nvSpPr>
          <p:spPr>
            <a:xfrm>
              <a:off x="8073134" y="-38540"/>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03</a:t>
              </a:r>
              <a:endParaRPr lang="zh-TW" altLang="en-US" sz="2200" dirty="0">
                <a:solidFill>
                  <a:schemeClr val="accent6">
                    <a:lumMod val="40000"/>
                    <a:lumOff val="60000"/>
                  </a:schemeClr>
                </a:solidFill>
              </a:endParaRPr>
            </a:p>
          </p:txBody>
        </p:sp>
      </p:gr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群組 3"/>
          <p:cNvGrpSpPr/>
          <p:nvPr userDrawn="1"/>
        </p:nvGrpSpPr>
        <p:grpSpPr>
          <a:xfrm>
            <a:off x="161510" y="4616267"/>
            <a:ext cx="8691420" cy="450050"/>
            <a:chOff x="161510" y="4616267"/>
            <a:chExt cx="8691420" cy="450050"/>
          </a:xfrm>
        </p:grpSpPr>
        <p:sp>
          <p:nvSpPr>
            <p:cNvPr id="18" name="橢圓 17"/>
            <p:cNvSpPr/>
            <p:nvPr userDrawn="1"/>
          </p:nvSpPr>
          <p:spPr>
            <a:xfrm>
              <a:off x="161510" y="4616267"/>
              <a:ext cx="450050" cy="45005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userDrawn="1"/>
          </p:nvSpPr>
          <p:spPr>
            <a:xfrm>
              <a:off x="296525" y="4616267"/>
              <a:ext cx="450050" cy="450050"/>
            </a:xfrm>
            <a:prstGeom prst="ellipse">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Picture 2" descr="D:\桌面\logo.png"/>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926595" y="477701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21" name="動作按鈕: 上一項 20">
              <a:hlinkClick r:id="" action="ppaction://hlinkshowjump?jump=previousslide" highlightClick="1"/>
            </p:cNvPr>
            <p:cNvSpPr/>
            <p:nvPr userDrawn="1"/>
          </p:nvSpPr>
          <p:spPr>
            <a:xfrm>
              <a:off x="7452320" y="4693068"/>
              <a:ext cx="360000" cy="360000"/>
            </a:xfrm>
            <a:prstGeom prst="actionButtonBackPrevious">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動作按鈕: 首頁 21">
              <a:hlinkClick r:id="" action="ppaction://hlinkshowjump?jump=firstslide" highlightClick="1"/>
            </p:cNvPr>
            <p:cNvSpPr/>
            <p:nvPr userDrawn="1"/>
          </p:nvSpPr>
          <p:spPr>
            <a:xfrm>
              <a:off x="7992380" y="4693068"/>
              <a:ext cx="360000" cy="360000"/>
            </a:xfrm>
            <a:prstGeom prst="actionButtonHome">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動作按鈕: 下一項 22">
              <a:hlinkClick r:id="" action="ppaction://hlinkshowjump?jump=nextslide" highlightClick="1"/>
            </p:cNvPr>
            <p:cNvSpPr/>
            <p:nvPr userDrawn="1"/>
          </p:nvSpPr>
          <p:spPr>
            <a:xfrm>
              <a:off x="8492930" y="4692179"/>
              <a:ext cx="360000" cy="360000"/>
            </a:xfrm>
            <a:prstGeom prst="actionButtonForwardNext">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26" name="文字方塊 25"/>
          <p:cNvSpPr txBox="1"/>
          <p:nvPr userDrawn="1"/>
        </p:nvSpPr>
        <p:spPr>
          <a:xfrm>
            <a:off x="251521" y="4694752"/>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Clr>
          <a:schemeClr val="tx2"/>
        </a:buClr>
        <a:buFont typeface="Wingdings 3" panose="05040102010807070707" pitchFamily="18" charset="2"/>
        <a:buChar char=""/>
        <a:defRPr sz="2600" b="1" kern="1200">
          <a:solidFill>
            <a:schemeClr val="tx1"/>
          </a:solidFill>
          <a:latin typeface="微軟正黑體" pitchFamily="34" charset="-120"/>
          <a:ea typeface="微軟正黑體" pitchFamily="34" charset="-120"/>
          <a:cs typeface="+mn-cs"/>
        </a:defRPr>
      </a:lvl2pPr>
      <a:lvl3pPr marL="1257300" indent="-342900" algn="l" defTabSz="914400" rtl="0" eaLnBrk="1" latinLnBrk="0" hangingPunct="1">
        <a:spcBef>
          <a:spcPct val="20000"/>
        </a:spcBef>
        <a:buClr>
          <a:schemeClr val="accent1"/>
        </a:buClr>
        <a:buFont typeface="微軟正黑體" panose="020B0604030504040204" pitchFamily="34" charset="-12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 Target="slide14.xml"/><Relationship Id="rId7" Type="http://schemas.openxmlformats.org/officeDocument/2006/relationships/slide" Target="slide69.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58.xml"/><Relationship Id="rId5" Type="http://schemas.openxmlformats.org/officeDocument/2006/relationships/slide" Target="slide51.xml"/><Relationship Id="rId4" Type="http://schemas.openxmlformats.org/officeDocument/2006/relationships/slide" Target="slide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en-US" dirty="0" smtClean="0"/>
              <a:t>計算機組織</a:t>
            </a:r>
            <a:endParaRPr lang="zh-TW" altLang="en-US" dirty="0"/>
          </a:p>
        </p:txBody>
      </p:sp>
      <p:sp>
        <p:nvSpPr>
          <p:cNvPr id="3" name="矩形 2"/>
          <p:cNvSpPr/>
          <p:nvPr/>
        </p:nvSpPr>
        <p:spPr>
          <a:xfrm>
            <a:off x="5374295" y="1792831"/>
            <a:ext cx="3158146" cy="2862322"/>
          </a:xfrm>
          <a:prstGeom prst="rect">
            <a:avLst/>
          </a:prstGeom>
        </p:spPr>
        <p:txBody>
          <a:bodyPr wrap="square">
            <a:spAutoFit/>
          </a:bodyPr>
          <a:lstStyle/>
          <a:p>
            <a:pPr>
              <a:lnSpc>
                <a:spcPct val="200000"/>
              </a:lnSpc>
            </a:pPr>
            <a:r>
              <a:rPr lang="en-US" altLang="zh-TW" b="1" dirty="0" smtClean="0">
                <a:solidFill>
                  <a:schemeClr val="tx1">
                    <a:lumMod val="75000"/>
                    <a:lumOff val="25000"/>
                  </a:schemeClr>
                </a:solidFill>
                <a:latin typeface="微軟正黑體" pitchFamily="34" charset="-120"/>
                <a:ea typeface="微軟正黑體" pitchFamily="34" charset="-120"/>
                <a:hlinkClick r:id="rId3" action="ppaction://hlinksldjump"/>
              </a:rPr>
              <a:t>3-1 </a:t>
            </a:r>
            <a:r>
              <a:rPr lang="zh-TW" altLang="en-US" b="1" dirty="0">
                <a:solidFill>
                  <a:schemeClr val="tx1">
                    <a:lumMod val="75000"/>
                    <a:lumOff val="25000"/>
                  </a:schemeClr>
                </a:solidFill>
                <a:latin typeface="微軟正黑體" pitchFamily="34" charset="-120"/>
                <a:ea typeface="微軟正黑體" pitchFamily="34" charset="-120"/>
                <a:hlinkClick r:id="rId3" action="ppaction://hlinksldjump"/>
              </a:rPr>
              <a:t>中央</a:t>
            </a:r>
            <a:r>
              <a:rPr lang="zh-TW" altLang="en-US" b="1" dirty="0" smtClean="0">
                <a:solidFill>
                  <a:schemeClr val="tx1">
                    <a:lumMod val="75000"/>
                    <a:lumOff val="25000"/>
                  </a:schemeClr>
                </a:solidFill>
                <a:latin typeface="微軟正黑體" pitchFamily="34" charset="-120"/>
                <a:ea typeface="微軟正黑體" pitchFamily="34" charset="-120"/>
                <a:hlinkClick r:id="rId3" action="ppaction://hlinksldjump"/>
              </a:rPr>
              <a:t>處理器</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200000"/>
              </a:lnSpc>
            </a:pPr>
            <a:r>
              <a:rPr lang="en-US" altLang="zh-TW" b="1" dirty="0" smtClean="0">
                <a:solidFill>
                  <a:schemeClr val="tx1">
                    <a:lumMod val="75000"/>
                    <a:lumOff val="25000"/>
                  </a:schemeClr>
                </a:solidFill>
                <a:latin typeface="微軟正黑體" pitchFamily="34" charset="-120"/>
                <a:ea typeface="微軟正黑體" pitchFamily="34" charset="-120"/>
                <a:hlinkClick r:id="rId4" action="ppaction://hlinksldjump"/>
              </a:rPr>
              <a:t>3-2 </a:t>
            </a:r>
            <a:r>
              <a:rPr lang="zh-TW" altLang="en-US" b="1" dirty="0" smtClean="0">
                <a:solidFill>
                  <a:schemeClr val="tx1">
                    <a:lumMod val="75000"/>
                    <a:lumOff val="25000"/>
                  </a:schemeClr>
                </a:solidFill>
                <a:latin typeface="微軟正黑體" pitchFamily="34" charset="-120"/>
                <a:ea typeface="微軟正黑體" pitchFamily="34" charset="-120"/>
                <a:hlinkClick r:id="rId4" action="ppaction://hlinksldjump"/>
              </a:rPr>
              <a:t>主記憶體</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200000"/>
              </a:lnSpc>
            </a:pPr>
            <a:r>
              <a:rPr lang="en-US" altLang="zh-TW" b="1" dirty="0" smtClean="0">
                <a:solidFill>
                  <a:schemeClr val="tx1">
                    <a:lumMod val="75000"/>
                    <a:lumOff val="25000"/>
                  </a:schemeClr>
                </a:solidFill>
                <a:latin typeface="微軟正黑體" pitchFamily="34" charset="-120"/>
                <a:ea typeface="微軟正黑體" pitchFamily="34" charset="-120"/>
                <a:hlinkClick r:id="rId5" action="ppaction://hlinksldjump"/>
              </a:rPr>
              <a:t>3-3 </a:t>
            </a:r>
            <a:r>
              <a:rPr lang="zh-TW" altLang="en-US" b="1" dirty="0">
                <a:solidFill>
                  <a:schemeClr val="tx1">
                    <a:lumMod val="75000"/>
                    <a:lumOff val="25000"/>
                  </a:schemeClr>
                </a:solidFill>
                <a:latin typeface="微軟正黑體" pitchFamily="34" charset="-120"/>
                <a:ea typeface="微軟正黑體" pitchFamily="34" charset="-120"/>
                <a:hlinkClick r:id="rId5" action="ppaction://hlinksldjump"/>
              </a:rPr>
              <a:t>執行</a:t>
            </a:r>
            <a:r>
              <a:rPr lang="zh-TW" altLang="en-US" b="1" dirty="0" smtClean="0">
                <a:solidFill>
                  <a:schemeClr val="tx1">
                    <a:lumMod val="75000"/>
                    <a:lumOff val="25000"/>
                  </a:schemeClr>
                </a:solidFill>
                <a:latin typeface="微軟正黑體" pitchFamily="34" charset="-120"/>
                <a:ea typeface="微軟正黑體" pitchFamily="34" charset="-120"/>
                <a:hlinkClick r:id="rId5" action="ppaction://hlinksldjump"/>
              </a:rPr>
              <a:t>程式</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200000"/>
              </a:lnSpc>
            </a:pPr>
            <a:r>
              <a:rPr lang="en-US" altLang="zh-TW" b="1" dirty="0" smtClean="0">
                <a:solidFill>
                  <a:schemeClr val="tx1">
                    <a:lumMod val="75000"/>
                    <a:lumOff val="25000"/>
                  </a:schemeClr>
                </a:solidFill>
                <a:latin typeface="微軟正黑體" pitchFamily="34" charset="-120"/>
                <a:ea typeface="微軟正黑體" pitchFamily="34" charset="-120"/>
                <a:hlinkClick r:id="rId6" action="ppaction://hlinksldjump"/>
              </a:rPr>
              <a:t>3-4 </a:t>
            </a:r>
            <a:r>
              <a:rPr lang="zh-TW" altLang="en-US" b="1" dirty="0">
                <a:solidFill>
                  <a:schemeClr val="tx1">
                    <a:lumMod val="75000"/>
                    <a:lumOff val="25000"/>
                  </a:schemeClr>
                </a:solidFill>
                <a:latin typeface="微軟正黑體" pitchFamily="34" charset="-120"/>
                <a:ea typeface="微軟正黑體" pitchFamily="34" charset="-120"/>
                <a:hlinkClick r:id="rId6" action="ppaction://hlinksldjump"/>
              </a:rPr>
              <a:t>匯流排及</a:t>
            </a:r>
            <a:r>
              <a:rPr lang="zh-TW" altLang="en-US" b="1" dirty="0" smtClean="0">
                <a:solidFill>
                  <a:schemeClr val="tx1">
                    <a:lumMod val="75000"/>
                    <a:lumOff val="25000"/>
                  </a:schemeClr>
                </a:solidFill>
                <a:latin typeface="微軟正黑體" pitchFamily="34" charset="-120"/>
                <a:ea typeface="微軟正黑體" pitchFamily="34" charset="-120"/>
                <a:hlinkClick r:id="rId6" action="ppaction://hlinksldjump"/>
              </a:rPr>
              <a:t>介面</a:t>
            </a:r>
            <a:endParaRPr lang="en-US" altLang="zh-TW" b="1" dirty="0" smtClean="0">
              <a:solidFill>
                <a:schemeClr val="tx1">
                  <a:lumMod val="75000"/>
                  <a:lumOff val="25000"/>
                </a:schemeClr>
              </a:solidFill>
              <a:latin typeface="微軟正黑體" pitchFamily="34" charset="-120"/>
              <a:ea typeface="微軟正黑體" pitchFamily="34" charset="-120"/>
            </a:endParaRPr>
          </a:p>
          <a:p>
            <a:pPr>
              <a:lnSpc>
                <a:spcPct val="200000"/>
              </a:lnSpc>
            </a:pPr>
            <a:r>
              <a:rPr lang="en-US" altLang="zh-TW" b="1" dirty="0" smtClean="0">
                <a:solidFill>
                  <a:schemeClr val="tx1">
                    <a:lumMod val="75000"/>
                    <a:lumOff val="25000"/>
                  </a:schemeClr>
                </a:solidFill>
                <a:latin typeface="微軟正黑體" pitchFamily="34" charset="-120"/>
                <a:ea typeface="微軟正黑體" pitchFamily="34" charset="-120"/>
                <a:hlinkClick r:id="rId7" action="ppaction://hlinksldjump"/>
              </a:rPr>
              <a:t>3-5</a:t>
            </a:r>
            <a:r>
              <a:rPr lang="zh-TW" altLang="en-US" b="1" dirty="0" smtClean="0">
                <a:solidFill>
                  <a:schemeClr val="tx1">
                    <a:lumMod val="75000"/>
                    <a:lumOff val="25000"/>
                  </a:schemeClr>
                </a:solidFill>
                <a:latin typeface="微軟正黑體" pitchFamily="34" charset="-120"/>
                <a:ea typeface="微軟正黑體" pitchFamily="34" charset="-120"/>
                <a:hlinkClick r:id="rId7" action="ppaction://hlinksldjump"/>
              </a:rPr>
              <a:t> </a:t>
            </a:r>
            <a:r>
              <a:rPr lang="zh-TW" altLang="en-US" b="1" smtClean="0">
                <a:solidFill>
                  <a:schemeClr val="tx1">
                    <a:lumMod val="75000"/>
                    <a:lumOff val="25000"/>
                  </a:schemeClr>
                </a:solidFill>
                <a:latin typeface="微軟正黑體" pitchFamily="34" charset="-120"/>
                <a:ea typeface="微軟正黑體" pitchFamily="34" charset="-120"/>
                <a:hlinkClick r:id="rId7" action="ppaction://hlinksldjump"/>
              </a:rPr>
              <a:t>儲存裝置</a:t>
            </a:r>
            <a:endParaRPr lang="zh-TW" altLang="en-US" b="1" dirty="0">
              <a:solidFill>
                <a:schemeClr val="tx1">
                  <a:lumMod val="75000"/>
                  <a:lumOff val="25000"/>
                </a:schemeClr>
              </a:solidFill>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1030074" y="1930554"/>
            <a:ext cx="2813363" cy="2344470"/>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rot="21401888">
            <a:off x="1038058" y="2128471"/>
            <a:ext cx="2813363" cy="2344470"/>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rot="21077218">
            <a:off x="1177948" y="2352288"/>
            <a:ext cx="2813363" cy="2344470"/>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桌上型電腦</a:t>
            </a:r>
            <a:endParaRPr lang="zh-TW" altLang="en-US" dirty="0"/>
          </a:p>
        </p:txBody>
      </p:sp>
      <p:sp>
        <p:nvSpPr>
          <p:cNvPr id="5" name="內容版面配置區 4"/>
          <p:cNvSpPr>
            <a:spLocks noGrp="1"/>
          </p:cNvSpPr>
          <p:nvPr>
            <p:ph idx="1"/>
          </p:nvPr>
        </p:nvSpPr>
        <p:spPr/>
        <p:txBody>
          <a:bodyPr/>
          <a:lstStyle/>
          <a:p>
            <a:r>
              <a:rPr lang="zh-TW" altLang="en-US" dirty="0" smtClean="0"/>
              <a:t>有些電腦公司整合軟體和硬體的使用介面，串聯</a:t>
            </a:r>
            <a:r>
              <a:rPr lang="en-US" altLang="zh-TW" dirty="0" smtClean="0"/>
              <a:t>VoIP</a:t>
            </a:r>
            <a:r>
              <a:rPr lang="zh-TW" altLang="en-US" dirty="0" smtClean="0"/>
              <a:t>和</a:t>
            </a:r>
            <a:r>
              <a:rPr lang="en-US" altLang="zh-TW" dirty="0" smtClean="0"/>
              <a:t>Wi-Fi</a:t>
            </a:r>
            <a:r>
              <a:rPr lang="zh-TW" altLang="en-US" dirty="0" smtClean="0"/>
              <a:t>等傳輸方式，呈現全新運算裝置。</a:t>
            </a:r>
            <a:endParaRPr lang="en-US" altLang="zh-TW" dirty="0" smtClean="0"/>
          </a:p>
          <a:p>
            <a:r>
              <a:rPr lang="zh-TW" altLang="en-US" dirty="0" smtClean="0"/>
              <a:t>在鍵盤上設計出可放手機或平板電腦的基座，再加上三方通話裝置及獨特的六吋螢幕保護程式，完整提供消費者最簡易便利的操作方式。</a:t>
            </a:r>
            <a:endParaRPr lang="zh-TW" altLang="en-US" dirty="0"/>
          </a:p>
        </p:txBody>
      </p:sp>
    </p:spTree>
    <p:extLst>
      <p:ext uri="{BB962C8B-B14F-4D97-AF65-F5344CB8AC3E}">
        <p14:creationId xmlns:p14="http://schemas.microsoft.com/office/powerpoint/2010/main" val="3046641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r>
              <a:rPr lang="zh-TW" altLang="en-US" smtClean="0"/>
              <a:t>第三波革命</a:t>
            </a:r>
            <a:r>
              <a:rPr lang="en-US" altLang="zh-TW" smtClean="0"/>
              <a:t>(</a:t>
            </a:r>
            <a:r>
              <a:rPr lang="zh-TW" altLang="en-US" smtClean="0"/>
              <a:t>資訊革命；第一波是農業革命，第二波是工業革命</a:t>
            </a:r>
            <a:r>
              <a:rPr lang="en-US" altLang="zh-TW" smtClean="0"/>
              <a:t>)</a:t>
            </a:r>
            <a:r>
              <a:rPr lang="zh-TW" altLang="en-US" smtClean="0"/>
              <a:t>已展開全面性的應用，作為現代人，資訊素養已愈來愈重要。</a:t>
            </a:r>
          </a:p>
          <a:p>
            <a:r>
              <a:rPr lang="zh-TW" altLang="en-US" smtClean="0"/>
              <a:t>邁向數位世界「資訊就是力量」的新時代，善用資訊工具是擷取新知的不二法門。</a:t>
            </a:r>
          </a:p>
          <a:p>
            <a:endParaRPr lang="zh-TW" altLang="en-US" dirty="0"/>
          </a:p>
        </p:txBody>
      </p:sp>
    </p:spTree>
    <p:extLst>
      <p:ext uri="{BB962C8B-B14F-4D97-AF65-F5344CB8AC3E}">
        <p14:creationId xmlns:p14="http://schemas.microsoft.com/office/powerpoint/2010/main" val="3128642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99" y="1941680"/>
            <a:ext cx="3825425" cy="255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851285" y="3336835"/>
            <a:ext cx="2691045" cy="1200329"/>
          </a:xfrm>
          <a:prstGeom prst="rect">
            <a:avLst/>
          </a:prstGeom>
          <a:blipFill>
            <a:blip r:embed="rId3"/>
            <a:tile tx="0" ty="0" sx="100000" sy="100000" flip="none" algn="tl"/>
          </a:blipFill>
        </p:spPr>
        <p:txBody>
          <a:bodyPr wrap="square">
            <a:spAutoFit/>
          </a:bodyPr>
          <a:lstStyle/>
          <a:p>
            <a:r>
              <a:rPr lang="zh-TW" altLang="en-US" sz="2400" dirty="0">
                <a:latin typeface="微軟正黑體" pitchFamily="34" charset="-120"/>
                <a:ea typeface="微軟正黑體" pitchFamily="34" charset="-120"/>
              </a:rPr>
              <a:t>筆記型電腦及平板電腦的發展</a:t>
            </a:r>
            <a:r>
              <a:rPr lang="zh-TW" altLang="en-US" sz="2400" dirty="0" smtClean="0">
                <a:latin typeface="微軟正黑體" pitchFamily="34" charset="-120"/>
                <a:ea typeface="微軟正黑體" pitchFamily="34" charset="-120"/>
              </a:rPr>
              <a:t>一日千里</a:t>
            </a:r>
            <a:r>
              <a:rPr lang="en-US" altLang="zh-TW" sz="2400" dirty="0" smtClean="0">
                <a:latin typeface="微軟正黑體" pitchFamily="34" charset="-120"/>
                <a:ea typeface="微軟正黑體" pitchFamily="34" charset="-120"/>
              </a:rPr>
              <a:t>(</a:t>
            </a:r>
            <a:r>
              <a:rPr lang="zh-TW" altLang="en-US" sz="2400" dirty="0" smtClean="0">
                <a:latin typeface="微軟正黑體" pitchFamily="34" charset="-120"/>
                <a:ea typeface="微軟正黑體" pitchFamily="34" charset="-120"/>
              </a:rPr>
              <a:t>資料</a:t>
            </a:r>
            <a:r>
              <a:rPr lang="zh-TW" altLang="en-US" sz="2400" dirty="0">
                <a:latin typeface="微軟正黑體" pitchFamily="34" charset="-120"/>
                <a:ea typeface="微軟正黑體" pitchFamily="34" charset="-120"/>
              </a:rPr>
              <a:t>來源：</a:t>
            </a:r>
            <a:r>
              <a:rPr lang="en-US" altLang="zh-TW" sz="2400" dirty="0" smtClean="0">
                <a:latin typeface="微軟正黑體" pitchFamily="34" charset="-120"/>
                <a:ea typeface="微軟正黑體" pitchFamily="34" charset="-120"/>
              </a:rPr>
              <a:t>HP)</a:t>
            </a:r>
            <a:endParaRPr lang="zh-TW" altLang="en-US" sz="2400" dirty="0">
              <a:latin typeface="微軟正黑體" pitchFamily="34" charset="-120"/>
              <a:ea typeface="微軟正黑體" pitchFamily="34" charset="-120"/>
            </a:endParaRPr>
          </a:p>
        </p:txBody>
      </p:sp>
    </p:spTree>
    <p:extLst>
      <p:ext uri="{BB962C8B-B14F-4D97-AF65-F5344CB8AC3E}">
        <p14:creationId xmlns:p14="http://schemas.microsoft.com/office/powerpoint/2010/main" val="2375536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err="1"/>
              <a:t>3C</a:t>
            </a:r>
            <a:endParaRPr lang="zh-TW" altLang="en-US" dirty="0"/>
          </a:p>
        </p:txBody>
      </p:sp>
      <p:sp>
        <p:nvSpPr>
          <p:cNvPr id="5" name="內容版面配置區 4"/>
          <p:cNvSpPr>
            <a:spLocks noGrp="1"/>
          </p:cNvSpPr>
          <p:nvPr>
            <p:ph idx="1"/>
          </p:nvPr>
        </p:nvSpPr>
        <p:spPr/>
        <p:txBody>
          <a:bodyPr/>
          <a:lstStyle/>
          <a:p>
            <a:r>
              <a:rPr lang="zh-TW" altLang="en-US" dirty="0"/>
              <a:t>發展</a:t>
            </a:r>
            <a:r>
              <a:rPr lang="en-US" altLang="zh-TW" dirty="0" err="1"/>
              <a:t>3C</a:t>
            </a:r>
            <a:r>
              <a:rPr lang="zh-TW" altLang="en-US" dirty="0"/>
              <a:t>技術，將可提升全民的生活品質，厚植產業發展潛力。</a:t>
            </a:r>
          </a:p>
          <a:p>
            <a:endParaRPr lang="zh-TW" altLang="en-US" dirty="0"/>
          </a:p>
        </p:txBody>
      </p:sp>
      <p:graphicFrame>
        <p:nvGraphicFramePr>
          <p:cNvPr id="6" name="內容版面配置區 5"/>
          <p:cNvGraphicFramePr>
            <a:graphicFrameLocks/>
          </p:cNvGraphicFramePr>
          <p:nvPr>
            <p:extLst>
              <p:ext uri="{D42A27DB-BD31-4B8C-83A1-F6EECF244321}">
                <p14:modId xmlns:p14="http://schemas.microsoft.com/office/powerpoint/2010/main" val="1030484032"/>
              </p:ext>
            </p:extLst>
          </p:nvPr>
        </p:nvGraphicFramePr>
        <p:xfrm>
          <a:off x="475208" y="2277476"/>
          <a:ext cx="8229600" cy="2375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0698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3-1 </a:t>
            </a:r>
            <a:r>
              <a:rPr lang="zh-TW" altLang="en-US" dirty="0"/>
              <a:t>中央處理器</a:t>
            </a:r>
          </a:p>
        </p:txBody>
      </p:sp>
      <p:sp>
        <p:nvSpPr>
          <p:cNvPr id="5" name="內容版面配置區 4"/>
          <p:cNvSpPr>
            <a:spLocks noGrp="1"/>
          </p:cNvSpPr>
          <p:nvPr>
            <p:ph idx="1"/>
          </p:nvPr>
        </p:nvSpPr>
        <p:spPr/>
        <p:txBody>
          <a:bodyPr>
            <a:normAutofit/>
          </a:bodyPr>
          <a:lstStyle/>
          <a:p>
            <a:r>
              <a:rPr lang="zh-TW" altLang="en-US" dirty="0">
                <a:solidFill>
                  <a:srgbClr val="C00000"/>
                </a:solidFill>
              </a:rPr>
              <a:t>中央處理器</a:t>
            </a:r>
            <a:r>
              <a:rPr lang="en-US" altLang="zh-TW" dirty="0"/>
              <a:t>(Central Processing Unit</a:t>
            </a:r>
            <a:r>
              <a:rPr lang="zh-TW" altLang="en-US" dirty="0"/>
              <a:t>；</a:t>
            </a:r>
            <a:r>
              <a:rPr lang="en-US" altLang="zh-TW" dirty="0"/>
              <a:t>CPU)</a:t>
            </a:r>
            <a:r>
              <a:rPr lang="zh-TW" altLang="en-US" dirty="0"/>
              <a:t>是計算機的大腦</a:t>
            </a:r>
            <a:r>
              <a:rPr lang="zh-TW" altLang="en-US" dirty="0" smtClean="0"/>
              <a:t>，是</a:t>
            </a:r>
            <a:r>
              <a:rPr lang="zh-TW" altLang="en-US" dirty="0"/>
              <a:t>一個電路極為複雜的晶片，用來執行儲存在記憶體的程式指令，</a:t>
            </a:r>
            <a:r>
              <a:rPr lang="zh-TW" altLang="en-US" dirty="0" smtClean="0"/>
              <a:t>控制數位</a:t>
            </a:r>
            <a:r>
              <a:rPr lang="zh-TW" altLang="en-US" dirty="0"/>
              <a:t>資料的處理及運算</a:t>
            </a:r>
            <a:r>
              <a:rPr lang="zh-TW" altLang="en-US" dirty="0" smtClean="0"/>
              <a:t>。</a:t>
            </a:r>
            <a:endParaRPr lang="zh-TW" altLang="en-US" dirty="0"/>
          </a:p>
        </p:txBody>
      </p:sp>
      <p:pic>
        <p:nvPicPr>
          <p:cNvPr id="7" name="圖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27195" y="3407434"/>
            <a:ext cx="861278" cy="861278"/>
          </a:xfrm>
          <a:prstGeom prst="rect">
            <a:avLst/>
          </a:prstGeom>
        </p:spPr>
      </p:pic>
    </p:spTree>
    <p:extLst>
      <p:ext uri="{BB962C8B-B14F-4D97-AF65-F5344CB8AC3E}">
        <p14:creationId xmlns:p14="http://schemas.microsoft.com/office/powerpoint/2010/main" val="1817993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中央處理器</a:t>
            </a:r>
          </a:p>
        </p:txBody>
      </p:sp>
      <p:sp>
        <p:nvSpPr>
          <p:cNvPr id="3" name="內容版面配置區 2"/>
          <p:cNvSpPr>
            <a:spLocks noGrp="1"/>
          </p:cNvSpPr>
          <p:nvPr>
            <p:ph idx="1"/>
          </p:nvPr>
        </p:nvSpPr>
        <p:spPr/>
        <p:txBody>
          <a:bodyPr/>
          <a:lstStyle/>
          <a:p>
            <a:r>
              <a:rPr lang="en-US" altLang="zh-TW" dirty="0"/>
              <a:t>CPU</a:t>
            </a:r>
            <a:r>
              <a:rPr lang="zh-TW" altLang="en-US" dirty="0"/>
              <a:t>主要有兩部分：</a:t>
            </a:r>
            <a:endParaRPr lang="en-US" altLang="zh-TW" dirty="0"/>
          </a:p>
          <a:p>
            <a:pPr lvl="1"/>
            <a:r>
              <a:rPr lang="zh-TW" altLang="en-US" dirty="0"/>
              <a:t>控制單元</a:t>
            </a:r>
            <a:r>
              <a:rPr lang="en-US" altLang="zh-TW" dirty="0"/>
              <a:t>(Control Unit</a:t>
            </a:r>
            <a:r>
              <a:rPr lang="zh-TW" altLang="en-US" dirty="0"/>
              <a:t>；</a:t>
            </a:r>
            <a:r>
              <a:rPr lang="en-US" altLang="zh-TW" dirty="0"/>
              <a:t>CU)</a:t>
            </a:r>
          </a:p>
          <a:p>
            <a:pPr lvl="1"/>
            <a:r>
              <a:rPr lang="zh-TW" altLang="en-US" dirty="0"/>
              <a:t>算術邏輯單元</a:t>
            </a:r>
            <a:r>
              <a:rPr lang="en-US" altLang="zh-TW" dirty="0"/>
              <a:t>(Arithmetic Logic Unit</a:t>
            </a:r>
            <a:r>
              <a:rPr lang="zh-TW" altLang="en-US" dirty="0"/>
              <a:t>；</a:t>
            </a:r>
            <a:r>
              <a:rPr lang="en-US" altLang="zh-TW" dirty="0"/>
              <a:t>ALU)</a:t>
            </a:r>
            <a:endParaRPr lang="zh-TW" altLang="en-US" dirty="0"/>
          </a:p>
          <a:p>
            <a:endParaRPr lang="zh-TW" altLang="en-US" dirty="0"/>
          </a:p>
          <a:p>
            <a:endParaRPr lang="zh-TW" altLang="en-US" dirty="0"/>
          </a:p>
        </p:txBody>
      </p:sp>
    </p:spTree>
    <p:extLst>
      <p:ext uri="{BB962C8B-B14F-4D97-AF65-F5344CB8AC3E}">
        <p14:creationId xmlns:p14="http://schemas.microsoft.com/office/powerpoint/2010/main" val="13042496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暫存器</a:t>
            </a:r>
          </a:p>
        </p:txBody>
      </p:sp>
      <p:sp>
        <p:nvSpPr>
          <p:cNvPr id="5" name="內容版面配置區 4"/>
          <p:cNvSpPr>
            <a:spLocks noGrp="1"/>
          </p:cNvSpPr>
          <p:nvPr>
            <p:ph idx="1"/>
          </p:nvPr>
        </p:nvSpPr>
        <p:spPr/>
        <p:txBody>
          <a:bodyPr>
            <a:normAutofit/>
          </a:bodyPr>
          <a:lstStyle/>
          <a:p>
            <a:r>
              <a:rPr lang="zh-TW" altLang="en-US" dirty="0"/>
              <a:t>中央處理器有一個極小的儲存裝置，稱為</a:t>
            </a:r>
            <a:r>
              <a:rPr lang="zh-TW" altLang="en-US" dirty="0">
                <a:solidFill>
                  <a:srgbClr val="C00000"/>
                </a:solidFill>
              </a:rPr>
              <a:t>暫存器</a:t>
            </a:r>
            <a:r>
              <a:rPr lang="en-US" altLang="zh-TW" dirty="0"/>
              <a:t>(register)</a:t>
            </a:r>
            <a:r>
              <a:rPr lang="zh-TW" altLang="en-US" dirty="0"/>
              <a:t>，可以暫時存放指令或</a:t>
            </a:r>
            <a:r>
              <a:rPr lang="zh-TW" altLang="en-US" dirty="0" smtClean="0"/>
              <a:t>資料。</a:t>
            </a:r>
            <a:endParaRPr lang="en-US" altLang="zh-TW" dirty="0" smtClean="0"/>
          </a:p>
        </p:txBody>
      </p:sp>
    </p:spTree>
    <p:extLst>
      <p:ext uri="{BB962C8B-B14F-4D97-AF65-F5344CB8AC3E}">
        <p14:creationId xmlns:p14="http://schemas.microsoft.com/office/powerpoint/2010/main" val="41248144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暫存器</a:t>
            </a:r>
          </a:p>
        </p:txBody>
      </p:sp>
      <p:sp>
        <p:nvSpPr>
          <p:cNvPr id="3" name="內容版面配置區 2"/>
          <p:cNvSpPr>
            <a:spLocks noGrp="1"/>
          </p:cNvSpPr>
          <p:nvPr>
            <p:ph idx="1"/>
          </p:nvPr>
        </p:nvSpPr>
        <p:spPr/>
        <p:txBody>
          <a:bodyPr/>
          <a:lstStyle/>
          <a:p>
            <a:r>
              <a:rPr lang="zh-TW" altLang="en-US" dirty="0"/>
              <a:t>暫存器的存取速度比主記憶體快，可大大增高</a:t>
            </a:r>
            <a:r>
              <a:rPr lang="en-US" altLang="zh-TW" dirty="0"/>
              <a:t>CPU</a:t>
            </a:r>
            <a:r>
              <a:rPr lang="zh-TW" altLang="en-US" dirty="0"/>
              <a:t>的效能。</a:t>
            </a:r>
          </a:p>
          <a:p>
            <a:pPr lvl="1"/>
            <a:r>
              <a:rPr lang="zh-TW" altLang="en-US" dirty="0">
                <a:solidFill>
                  <a:srgbClr val="C00000"/>
                </a:solidFill>
              </a:rPr>
              <a:t>指令暫存器</a:t>
            </a:r>
            <a:r>
              <a:rPr lang="en-US" altLang="zh-TW" dirty="0"/>
              <a:t>(Instruction Register)</a:t>
            </a:r>
            <a:r>
              <a:rPr lang="zh-TW" altLang="en-US" dirty="0"/>
              <a:t>：儲存所執行指令。</a:t>
            </a:r>
            <a:endParaRPr lang="en-US" altLang="zh-TW" dirty="0"/>
          </a:p>
          <a:p>
            <a:pPr lvl="1"/>
            <a:r>
              <a:rPr lang="zh-TW" altLang="en-US" dirty="0">
                <a:solidFill>
                  <a:srgbClr val="C00000"/>
                </a:solidFill>
              </a:rPr>
              <a:t>程式計數器</a:t>
            </a:r>
            <a:r>
              <a:rPr lang="en-US" altLang="zh-TW" dirty="0"/>
              <a:t>(Program Counter)</a:t>
            </a:r>
            <a:r>
              <a:rPr lang="zh-TW" altLang="en-US" dirty="0"/>
              <a:t>：記錄目前程式正在執行的指令位址。</a:t>
            </a:r>
          </a:p>
          <a:p>
            <a:endParaRPr lang="zh-TW" altLang="en-US" dirty="0"/>
          </a:p>
        </p:txBody>
      </p:sp>
    </p:spTree>
    <p:extLst>
      <p:ext uri="{BB962C8B-B14F-4D97-AF65-F5344CB8AC3E}">
        <p14:creationId xmlns:p14="http://schemas.microsoft.com/office/powerpoint/2010/main" val="756818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1580" y="626448"/>
            <a:ext cx="364715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zh-TW" altLang="en-US" dirty="0">
                <a:latin typeface="微軟正黑體" pitchFamily="34" charset="-120"/>
                <a:ea typeface="微軟正黑體" pitchFamily="34" charset="-120"/>
              </a:rPr>
              <a:t>中央處理器和記憶體的連結架構圖</a:t>
            </a:r>
          </a:p>
        </p:txBody>
      </p:sp>
      <p:pic>
        <p:nvPicPr>
          <p:cNvPr id="1027" name="Picture 3" descr="G:\01_書籍資料\04_大專\06306\0630608\00增訂表\全華-圖3-4(更新).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725" y="1266605"/>
            <a:ext cx="4151313" cy="354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282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控制單元</a:t>
            </a:r>
          </a:p>
        </p:txBody>
      </p:sp>
      <p:sp>
        <p:nvSpPr>
          <p:cNvPr id="4" name="內容版面配置區 3"/>
          <p:cNvSpPr>
            <a:spLocks noGrp="1"/>
          </p:cNvSpPr>
          <p:nvPr>
            <p:ph idx="1"/>
          </p:nvPr>
        </p:nvSpPr>
        <p:spPr/>
        <p:txBody>
          <a:bodyPr/>
          <a:lstStyle/>
          <a:p>
            <a:r>
              <a:rPr lang="zh-TW" altLang="en-US" dirty="0" smtClean="0"/>
              <a:t>負責</a:t>
            </a:r>
            <a:r>
              <a:rPr lang="zh-TW" altLang="en-US" dirty="0"/>
              <a:t>控制電腦執行程式的</a:t>
            </a:r>
            <a:r>
              <a:rPr lang="zh-TW" altLang="en-US" dirty="0" smtClean="0"/>
              <a:t>流程。</a:t>
            </a:r>
            <a:endParaRPr lang="en-US" altLang="zh-TW" dirty="0" smtClean="0"/>
          </a:p>
          <a:p>
            <a:r>
              <a:rPr lang="zh-TW" altLang="en-US" dirty="0" smtClean="0"/>
              <a:t>負責</a:t>
            </a:r>
            <a:r>
              <a:rPr lang="zh-TW" altLang="en-US" dirty="0"/>
              <a:t>指揮各個系統單元執行所須進行的</a:t>
            </a:r>
            <a:r>
              <a:rPr lang="zh-TW" altLang="en-US" dirty="0" smtClean="0"/>
              <a:t>任務。</a:t>
            </a:r>
            <a:endParaRPr lang="en-US" altLang="zh-TW" dirty="0" smtClean="0"/>
          </a:p>
          <a:p>
            <a:r>
              <a:rPr lang="zh-TW" altLang="en-US" dirty="0" smtClean="0"/>
              <a:t>必須</a:t>
            </a:r>
            <a:r>
              <a:rPr lang="zh-TW" altLang="en-US" dirty="0"/>
              <a:t>協調各個系統單元間的運作。</a:t>
            </a:r>
          </a:p>
          <a:p>
            <a:endParaRPr lang="zh-TW" altLang="en-US" dirty="0"/>
          </a:p>
        </p:txBody>
      </p:sp>
    </p:spTree>
    <p:extLst>
      <p:ext uri="{BB962C8B-B14F-4D97-AF65-F5344CB8AC3E}">
        <p14:creationId xmlns:p14="http://schemas.microsoft.com/office/powerpoint/2010/main" val="4051435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摩爾定律</a:t>
            </a:r>
            <a:r>
              <a:rPr lang="en-US" altLang="zh-TW" smtClean="0"/>
              <a:t>(Moore's Law)</a:t>
            </a:r>
            <a:endParaRPr lang="zh-TW" altLang="en-US" dirty="0"/>
          </a:p>
        </p:txBody>
      </p:sp>
      <p:sp>
        <p:nvSpPr>
          <p:cNvPr id="5" name="內容版面配置區 4"/>
          <p:cNvSpPr>
            <a:spLocks noGrp="1"/>
          </p:cNvSpPr>
          <p:nvPr>
            <p:ph idx="1"/>
          </p:nvPr>
        </p:nvSpPr>
        <p:spPr/>
        <p:txBody>
          <a:bodyPr>
            <a:normAutofit fontScale="92500"/>
          </a:bodyPr>
          <a:lstStyle/>
          <a:p>
            <a:r>
              <a:rPr lang="zh-TW" altLang="en-US" dirty="0" smtClean="0"/>
              <a:t>「每隔兩年，數位處理器的功能就會倍增，但價格維持不變，或是以減半的價格獲得同樣的功能。」</a:t>
            </a:r>
          </a:p>
          <a:p>
            <a:r>
              <a:rPr lang="zh-TW" altLang="en-US" dirty="0" smtClean="0"/>
              <a:t>摩爾定律這些年來大致守恆，這種以指數成長的浪潮，也解釋了為什麼數位革命的步調會愈來愈快。</a:t>
            </a:r>
            <a:endParaRPr lang="zh-TW" altLang="en-US" dirty="0"/>
          </a:p>
        </p:txBody>
      </p:sp>
    </p:spTree>
    <p:extLst>
      <p:ext uri="{BB962C8B-B14F-4D97-AF65-F5344CB8AC3E}">
        <p14:creationId xmlns:p14="http://schemas.microsoft.com/office/powerpoint/2010/main" val="27149877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控制單元</a:t>
            </a:r>
          </a:p>
        </p:txBody>
      </p:sp>
      <p:sp>
        <p:nvSpPr>
          <p:cNvPr id="3" name="內容版面配置區 2"/>
          <p:cNvSpPr>
            <a:spLocks noGrp="1"/>
          </p:cNvSpPr>
          <p:nvPr>
            <p:ph idx="1"/>
          </p:nvPr>
        </p:nvSpPr>
        <p:spPr/>
        <p:txBody>
          <a:bodyPr/>
          <a:lstStyle/>
          <a:p>
            <a:r>
              <a:rPr lang="zh-TW" altLang="en-US" dirty="0"/>
              <a:t>例如：它會從記憶體將所須執行的程式指令搬到暫存器並對指令解碼，然後交給算術邏輯單元運算，再將運算結果放回暫存器或記憶體。</a:t>
            </a:r>
          </a:p>
          <a:p>
            <a:endParaRPr lang="zh-TW" altLang="en-US" dirty="0"/>
          </a:p>
        </p:txBody>
      </p:sp>
    </p:spTree>
    <p:extLst>
      <p:ext uri="{BB962C8B-B14F-4D97-AF65-F5344CB8AC3E}">
        <p14:creationId xmlns:p14="http://schemas.microsoft.com/office/powerpoint/2010/main" val="4032887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算術邏輯</a:t>
            </a:r>
            <a:r>
              <a:rPr lang="zh-TW" altLang="en-US" dirty="0" smtClean="0"/>
              <a:t>單元</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是</a:t>
            </a:r>
            <a:r>
              <a:rPr lang="zh-TW" altLang="en-US" dirty="0"/>
              <a:t>算術單元及邏輯單元的合</a:t>
            </a:r>
            <a:r>
              <a:rPr lang="zh-TW" altLang="en-US" dirty="0" smtClean="0"/>
              <a:t>稱，負責</a:t>
            </a:r>
            <a:r>
              <a:rPr lang="zh-TW" altLang="en-US" dirty="0"/>
              <a:t>加法、減法、乘法及除法等數學</a:t>
            </a:r>
            <a:r>
              <a:rPr lang="zh-TW" altLang="en-US" dirty="0" smtClean="0"/>
              <a:t>運算。</a:t>
            </a:r>
            <a:endParaRPr lang="zh-TW" altLang="en-US" dirty="0"/>
          </a:p>
        </p:txBody>
      </p:sp>
    </p:spTree>
    <p:extLst>
      <p:ext uri="{BB962C8B-B14F-4D97-AF65-F5344CB8AC3E}">
        <p14:creationId xmlns:p14="http://schemas.microsoft.com/office/powerpoint/2010/main" val="38715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算術邏輯單元</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負責</a:t>
            </a:r>
            <a:r>
              <a:rPr lang="en-US" altLang="zh-TW" dirty="0" smtClean="0">
                <a:solidFill>
                  <a:srgbClr val="C00000"/>
                </a:solidFill>
              </a:rPr>
              <a:t>AND</a:t>
            </a:r>
            <a:r>
              <a:rPr lang="zh-TW" altLang="en-US" dirty="0" smtClean="0">
                <a:solidFill>
                  <a:srgbClr val="C00000"/>
                </a:solidFill>
              </a:rPr>
              <a:t>、</a:t>
            </a:r>
            <a:r>
              <a:rPr lang="en-US" altLang="zh-TW" dirty="0" smtClean="0">
                <a:solidFill>
                  <a:srgbClr val="C00000"/>
                </a:solidFill>
              </a:rPr>
              <a:t>OR</a:t>
            </a:r>
            <a:r>
              <a:rPr lang="zh-TW" altLang="en-US" dirty="0" smtClean="0">
                <a:solidFill>
                  <a:srgbClr val="C00000"/>
                </a:solidFill>
              </a:rPr>
              <a:t>、</a:t>
            </a:r>
            <a:r>
              <a:rPr lang="en-US" altLang="zh-TW" dirty="0" smtClean="0">
                <a:solidFill>
                  <a:srgbClr val="C00000"/>
                </a:solidFill>
              </a:rPr>
              <a:t>XOR</a:t>
            </a:r>
            <a:r>
              <a:rPr lang="en-US" altLang="zh-TW" dirty="0" smtClean="0"/>
              <a:t> (</a:t>
            </a:r>
            <a:r>
              <a:rPr lang="en-US" altLang="zh-TW" dirty="0" err="1" smtClean="0"/>
              <a:t>eXclusive</a:t>
            </a:r>
            <a:r>
              <a:rPr lang="en-US" altLang="zh-TW" dirty="0" smtClean="0"/>
              <a:t> OR</a:t>
            </a:r>
            <a:r>
              <a:rPr lang="zh-TW" altLang="en-US" dirty="0" smtClean="0"/>
              <a:t>；兩者相同為</a:t>
            </a:r>
            <a:r>
              <a:rPr lang="en-US" altLang="zh-TW" dirty="0" smtClean="0"/>
              <a:t>0</a:t>
            </a:r>
            <a:r>
              <a:rPr lang="zh-TW" altLang="en-US" dirty="0" smtClean="0"/>
              <a:t>、反之為</a:t>
            </a:r>
            <a:r>
              <a:rPr lang="en-US" altLang="zh-TW" dirty="0" smtClean="0"/>
              <a:t>1)</a:t>
            </a:r>
            <a:r>
              <a:rPr lang="zh-TW" altLang="en-US" dirty="0" smtClean="0"/>
              <a:t>及</a:t>
            </a:r>
            <a:r>
              <a:rPr lang="en-US" altLang="zh-TW" dirty="0" smtClean="0">
                <a:solidFill>
                  <a:srgbClr val="C00000"/>
                </a:solidFill>
              </a:rPr>
              <a:t>NOT</a:t>
            </a:r>
            <a:r>
              <a:rPr lang="zh-TW" altLang="en-US" dirty="0" smtClean="0"/>
              <a:t>等邏輯運算。</a:t>
            </a:r>
          </a:p>
          <a:p>
            <a:pPr lvl="1"/>
            <a:r>
              <a:rPr lang="zh-TW" altLang="en-US" dirty="0" smtClean="0"/>
              <a:t>邏輯運算用來做位元的操作，並用來判斷決定程式流程的某些條件是否成立。</a:t>
            </a:r>
            <a:endParaRPr lang="en-US" altLang="zh-TW" dirty="0" smtClean="0"/>
          </a:p>
          <a:p>
            <a:pPr lvl="1"/>
            <a:r>
              <a:rPr lang="zh-TW" altLang="en-US" dirty="0" smtClean="0"/>
              <a:t>通常是「大於條件」、「等於條件」及「小於條件」等，例如：判斷兩個數的大小等。</a:t>
            </a:r>
          </a:p>
          <a:p>
            <a:endParaRPr lang="zh-TW" altLang="en-US" dirty="0" smtClean="0"/>
          </a:p>
          <a:p>
            <a:endParaRPr lang="zh-TW" altLang="en-US" dirty="0"/>
          </a:p>
        </p:txBody>
      </p:sp>
    </p:spTree>
    <p:extLst>
      <p:ext uri="{BB962C8B-B14F-4D97-AF65-F5344CB8AC3E}">
        <p14:creationId xmlns:p14="http://schemas.microsoft.com/office/powerpoint/2010/main" val="178570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39431" y="647786"/>
            <a:ext cx="3857594"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dirty="0">
                <a:latin typeface="微軟正黑體" pitchFamily="34" charset="-120"/>
                <a:ea typeface="微軟正黑體" pitchFamily="34" charset="-120"/>
              </a:rPr>
              <a:t>AND</a:t>
            </a:r>
            <a:r>
              <a:rPr lang="zh-TW" altLang="en-US" dirty="0">
                <a:latin typeface="微軟正黑體" pitchFamily="34" charset="-120"/>
                <a:ea typeface="微軟正黑體" pitchFamily="34" charset="-120"/>
              </a:rPr>
              <a:t>、</a:t>
            </a:r>
            <a:r>
              <a:rPr lang="en-US" altLang="zh-TW" dirty="0">
                <a:latin typeface="微軟正黑體" pitchFamily="34" charset="-120"/>
                <a:ea typeface="微軟正黑體" pitchFamily="34" charset="-120"/>
              </a:rPr>
              <a:t>OR</a:t>
            </a:r>
            <a:r>
              <a:rPr lang="zh-TW" altLang="en-US" dirty="0">
                <a:latin typeface="微軟正黑體" pitchFamily="34" charset="-120"/>
                <a:ea typeface="微軟正黑體" pitchFamily="34" charset="-120"/>
              </a:rPr>
              <a:t>、</a:t>
            </a:r>
            <a:r>
              <a:rPr lang="en-US" altLang="zh-TW" dirty="0" err="1">
                <a:latin typeface="微軟正黑體" pitchFamily="34" charset="-120"/>
                <a:ea typeface="微軟正黑體" pitchFamily="34" charset="-120"/>
              </a:rPr>
              <a:t>XOR</a:t>
            </a:r>
            <a:r>
              <a:rPr lang="zh-TW" altLang="en-US" dirty="0">
                <a:latin typeface="微軟正黑體" pitchFamily="34" charset="-120"/>
                <a:ea typeface="微軟正黑體" pitchFamily="34" charset="-120"/>
              </a:rPr>
              <a:t>及</a:t>
            </a:r>
            <a:r>
              <a:rPr lang="en-US" altLang="zh-TW" dirty="0">
                <a:latin typeface="微軟正黑體" pitchFamily="34" charset="-120"/>
                <a:ea typeface="微軟正黑體" pitchFamily="34" charset="-120"/>
              </a:rPr>
              <a:t>NOT</a:t>
            </a:r>
            <a:r>
              <a:rPr lang="zh-TW" altLang="en-US" dirty="0">
                <a:latin typeface="微軟正黑體" pitchFamily="34" charset="-120"/>
                <a:ea typeface="微軟正黑體" pitchFamily="34" charset="-120"/>
              </a:rPr>
              <a:t>等邏輯運算</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790" y="1177910"/>
            <a:ext cx="3945229" cy="3716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3565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XOR</a:t>
            </a:r>
            <a:r>
              <a:rPr lang="zh-TW" altLang="en-US" dirty="0" smtClean="0"/>
              <a:t>做資料遮罩的基礎</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若</a:t>
            </a:r>
            <a:r>
              <a:rPr lang="en-US" altLang="zh-TW" dirty="0" smtClean="0"/>
              <a:t>DATA</a:t>
            </a:r>
            <a:r>
              <a:rPr lang="zh-TW" altLang="en-US" dirty="0" smtClean="0"/>
              <a:t>為</a:t>
            </a:r>
            <a:r>
              <a:rPr lang="en-US" altLang="zh-TW" dirty="0" smtClean="0"/>
              <a:t>11010110</a:t>
            </a:r>
            <a:r>
              <a:rPr lang="zh-TW" altLang="en-US" dirty="0" smtClean="0"/>
              <a:t>，</a:t>
            </a:r>
            <a:r>
              <a:rPr lang="en-US" altLang="zh-TW" dirty="0" smtClean="0"/>
              <a:t>MASK</a:t>
            </a:r>
            <a:r>
              <a:rPr lang="zh-TW" altLang="en-US" dirty="0" smtClean="0"/>
              <a:t>為</a:t>
            </a:r>
            <a:r>
              <a:rPr lang="en-US" altLang="zh-TW" dirty="0" smtClean="0"/>
              <a:t>00101100</a:t>
            </a:r>
            <a:r>
              <a:rPr lang="zh-TW" altLang="en-US" dirty="0" smtClean="0"/>
              <a:t>。</a:t>
            </a:r>
            <a:endParaRPr lang="en-US" altLang="zh-TW" dirty="0" smtClean="0"/>
          </a:p>
          <a:p>
            <a:r>
              <a:rPr lang="en-US" altLang="zh-TW" dirty="0" smtClean="0"/>
              <a:t>DATA</a:t>
            </a:r>
            <a:r>
              <a:rPr lang="zh-TW" altLang="en-US" dirty="0" smtClean="0"/>
              <a:t>與</a:t>
            </a:r>
            <a:r>
              <a:rPr lang="en-US" altLang="zh-TW" dirty="0" smtClean="0"/>
              <a:t>MASK</a:t>
            </a:r>
            <a:r>
              <a:rPr lang="zh-TW" altLang="en-US" dirty="0" smtClean="0"/>
              <a:t>以</a:t>
            </a:r>
            <a:r>
              <a:rPr lang="en-US" altLang="zh-TW" dirty="0" smtClean="0"/>
              <a:t>XOR</a:t>
            </a:r>
            <a:r>
              <a:rPr lang="zh-TW" altLang="en-US" dirty="0" smtClean="0"/>
              <a:t>運算後的結果為</a:t>
            </a:r>
            <a:r>
              <a:rPr lang="en-US" altLang="zh-TW" dirty="0" smtClean="0"/>
              <a:t>11111010</a:t>
            </a:r>
            <a:r>
              <a:rPr lang="zh-TW" altLang="en-US" dirty="0" smtClean="0"/>
              <a:t>。</a:t>
            </a:r>
            <a:endParaRPr lang="en-US" altLang="zh-TW" dirty="0" smtClean="0"/>
          </a:p>
          <a:p>
            <a:r>
              <a:rPr lang="zh-TW" altLang="en-US" dirty="0" smtClean="0"/>
              <a:t>將該結果與</a:t>
            </a:r>
            <a:r>
              <a:rPr lang="en-US" altLang="zh-TW" dirty="0" smtClean="0"/>
              <a:t>MASK</a:t>
            </a:r>
            <a:r>
              <a:rPr lang="zh-TW" altLang="en-US" dirty="0" smtClean="0"/>
              <a:t>以</a:t>
            </a:r>
            <a:r>
              <a:rPr lang="en-US" altLang="zh-TW" dirty="0" smtClean="0"/>
              <a:t>XOR</a:t>
            </a:r>
            <a:r>
              <a:rPr lang="zh-TW" altLang="en-US" dirty="0" smtClean="0"/>
              <a:t>運算一次，得到的結果為</a:t>
            </a:r>
            <a:r>
              <a:rPr lang="en-US" altLang="zh-TW" dirty="0" smtClean="0"/>
              <a:t>11010110</a:t>
            </a:r>
            <a:r>
              <a:rPr lang="zh-TW" altLang="en-US" dirty="0" smtClean="0"/>
              <a:t>，這就回復到原來</a:t>
            </a:r>
            <a:r>
              <a:rPr lang="en-US" altLang="zh-TW" dirty="0" smtClean="0"/>
              <a:t>DATA</a:t>
            </a:r>
            <a:r>
              <a:rPr lang="zh-TW" altLang="en-US" dirty="0" smtClean="0"/>
              <a:t>的內容。</a:t>
            </a:r>
            <a:endParaRPr lang="en-US" altLang="zh-TW" dirty="0" smtClean="0"/>
          </a:p>
        </p:txBody>
      </p:sp>
    </p:spTree>
    <p:extLst>
      <p:ext uri="{BB962C8B-B14F-4D97-AF65-F5344CB8AC3E}">
        <p14:creationId xmlns:p14="http://schemas.microsoft.com/office/powerpoint/2010/main" val="15166752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XOR</a:t>
            </a:r>
            <a:r>
              <a:rPr lang="zh-TW" altLang="en-US" dirty="0" smtClean="0"/>
              <a:t>做</a:t>
            </a:r>
            <a:r>
              <a:rPr lang="zh-TW" altLang="en-US" dirty="0"/>
              <a:t>資料遮罩的基礎</a:t>
            </a:r>
          </a:p>
        </p:txBody>
      </p:sp>
      <p:sp>
        <p:nvSpPr>
          <p:cNvPr id="3" name="內容版面配置區 2"/>
          <p:cNvSpPr>
            <a:spLocks noGrp="1"/>
          </p:cNvSpPr>
          <p:nvPr>
            <p:ph idx="1"/>
          </p:nvPr>
        </p:nvSpPr>
        <p:spPr/>
        <p:txBody>
          <a:bodyPr/>
          <a:lstStyle/>
          <a:p>
            <a:r>
              <a:rPr lang="zh-TW" altLang="en-US" dirty="0"/>
              <a:t>一種常見應用是把</a:t>
            </a:r>
            <a:r>
              <a:rPr lang="en-US" altLang="zh-TW" dirty="0" smtClean="0"/>
              <a:t>MASK</a:t>
            </a:r>
            <a:r>
              <a:rPr lang="zh-TW" altLang="en-US" dirty="0" smtClean="0"/>
              <a:t>當成</a:t>
            </a:r>
            <a:r>
              <a:rPr lang="zh-TW" altLang="en-US" dirty="0"/>
              <a:t>加密用的密碼，</a:t>
            </a:r>
            <a:r>
              <a:rPr lang="zh-TW" altLang="en-US" dirty="0" smtClean="0"/>
              <a:t>當</a:t>
            </a:r>
            <a:r>
              <a:rPr lang="en-US" altLang="zh-TW" dirty="0" smtClean="0"/>
              <a:t>DATA</a:t>
            </a:r>
            <a:r>
              <a:rPr lang="zh-TW" altLang="en-US" dirty="0" smtClean="0"/>
              <a:t>以</a:t>
            </a:r>
            <a:r>
              <a:rPr lang="en-US" altLang="zh-TW" dirty="0" smtClean="0"/>
              <a:t>MASK</a:t>
            </a:r>
            <a:r>
              <a:rPr lang="zh-TW" altLang="en-US" dirty="0" smtClean="0"/>
              <a:t>蓋</a:t>
            </a:r>
            <a:r>
              <a:rPr lang="zh-TW" altLang="en-US" dirty="0"/>
              <a:t>住時，只有知道</a:t>
            </a:r>
            <a:r>
              <a:rPr lang="en-US" altLang="zh-TW" dirty="0"/>
              <a:t>MASK </a:t>
            </a:r>
            <a:r>
              <a:rPr lang="zh-TW" altLang="en-US" dirty="0"/>
              <a:t>的人才能將</a:t>
            </a:r>
            <a:r>
              <a:rPr lang="en-US" altLang="zh-TW" dirty="0" smtClean="0"/>
              <a:t>DATA</a:t>
            </a:r>
            <a:r>
              <a:rPr lang="zh-TW" altLang="en-US" dirty="0" smtClean="0"/>
              <a:t>回復</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2060842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QR </a:t>
            </a:r>
            <a:r>
              <a:rPr lang="en-US" altLang="zh-TW" dirty="0" smtClean="0"/>
              <a:t>Code</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QR Code</a:t>
            </a:r>
            <a:r>
              <a:rPr lang="zh-TW" altLang="en-US" dirty="0" smtClean="0"/>
              <a:t>產生器</a:t>
            </a:r>
            <a:r>
              <a:rPr lang="zh-TW" altLang="en-US" dirty="0"/>
              <a:t>製作</a:t>
            </a:r>
            <a:r>
              <a:rPr lang="en-US" altLang="zh-TW" dirty="0"/>
              <a:t>QR </a:t>
            </a:r>
            <a:r>
              <a:rPr lang="en-US" altLang="zh-TW" dirty="0" smtClean="0"/>
              <a:t>Code</a:t>
            </a:r>
            <a:r>
              <a:rPr lang="zh-TW" altLang="en-US" dirty="0" smtClean="0"/>
              <a:t>時</a:t>
            </a:r>
            <a:r>
              <a:rPr lang="zh-TW" altLang="en-US" dirty="0"/>
              <a:t>，會評估套用哪一款</a:t>
            </a:r>
            <a:r>
              <a:rPr lang="en-US" altLang="zh-TW" dirty="0" smtClean="0"/>
              <a:t>MASK</a:t>
            </a:r>
            <a:r>
              <a:rPr lang="zh-TW" altLang="en-US" dirty="0" smtClean="0"/>
              <a:t>讓</a:t>
            </a:r>
            <a:r>
              <a:rPr lang="zh-TW" altLang="en-US" dirty="0"/>
              <a:t>它看起來最「黑白相間」，避免出現一大片全黑或全白的區塊，解讀時再套用同一款</a:t>
            </a:r>
            <a:r>
              <a:rPr lang="en-US" altLang="zh-TW" dirty="0" smtClean="0"/>
              <a:t>MASK</a:t>
            </a:r>
            <a:r>
              <a:rPr lang="zh-TW" altLang="en-US" dirty="0" smtClean="0"/>
              <a:t>讀</a:t>
            </a:r>
            <a:r>
              <a:rPr lang="zh-TW" altLang="en-US" dirty="0"/>
              <a:t>回原始內容</a:t>
            </a:r>
            <a:r>
              <a:rPr lang="zh-TW" altLang="en-US" dirty="0" smtClean="0"/>
              <a:t>。</a:t>
            </a:r>
            <a:endParaRPr lang="en-US" altLang="zh-TW" dirty="0" smtClean="0"/>
          </a:p>
          <a:p>
            <a:r>
              <a:rPr lang="en-US" altLang="zh-TW" dirty="0" smtClean="0"/>
              <a:t>QR </a:t>
            </a:r>
            <a:r>
              <a:rPr lang="en-US" altLang="zh-TW" dirty="0"/>
              <a:t>Code</a:t>
            </a:r>
            <a:r>
              <a:rPr lang="zh-TW" altLang="en-US" dirty="0"/>
              <a:t>，無論內藏資料為何，它都不會白白一大片，也不會黑黑一大片。</a:t>
            </a:r>
          </a:p>
          <a:p>
            <a:endParaRPr lang="zh-TW" altLang="en-US" dirty="0"/>
          </a:p>
        </p:txBody>
      </p:sp>
    </p:spTree>
    <p:extLst>
      <p:ext uri="{BB962C8B-B14F-4D97-AF65-F5344CB8AC3E}">
        <p14:creationId xmlns:p14="http://schemas.microsoft.com/office/powerpoint/2010/main" val="25005035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匯流排</a:t>
            </a:r>
          </a:p>
        </p:txBody>
      </p:sp>
      <p:sp>
        <p:nvSpPr>
          <p:cNvPr id="4" name="內容版面配置區 3"/>
          <p:cNvSpPr>
            <a:spLocks noGrp="1"/>
          </p:cNvSpPr>
          <p:nvPr>
            <p:ph idx="1"/>
          </p:nvPr>
        </p:nvSpPr>
        <p:spPr/>
        <p:txBody>
          <a:bodyPr>
            <a:normAutofit fontScale="92500" lnSpcReduction="10000"/>
          </a:bodyPr>
          <a:lstStyle/>
          <a:p>
            <a:r>
              <a:rPr lang="zh-TW" altLang="en-US" dirty="0"/>
              <a:t>在中央處理器和記憶體的連結架構裡，有一些用來傳輸電子訊號的傳輸工具，稱為</a:t>
            </a:r>
            <a:r>
              <a:rPr lang="zh-TW" altLang="en-US" dirty="0">
                <a:solidFill>
                  <a:srgbClr val="C00000"/>
                </a:solidFill>
              </a:rPr>
              <a:t>匯流排</a:t>
            </a:r>
            <a:r>
              <a:rPr lang="en-US" altLang="zh-TW" dirty="0"/>
              <a:t>(</a:t>
            </a:r>
            <a:r>
              <a:rPr lang="en-US" altLang="zh-TW" dirty="0" smtClean="0"/>
              <a:t>bus)</a:t>
            </a:r>
            <a:r>
              <a:rPr lang="zh-TW" altLang="en-US" dirty="0" smtClean="0"/>
              <a:t>。</a:t>
            </a:r>
            <a:endParaRPr lang="en-US" altLang="zh-TW" dirty="0" smtClean="0"/>
          </a:p>
          <a:p>
            <a:r>
              <a:rPr lang="zh-TW" altLang="en-US" dirty="0" smtClean="0"/>
              <a:t>分為：</a:t>
            </a:r>
            <a:endParaRPr lang="en-US" altLang="zh-TW" dirty="0" smtClean="0"/>
          </a:p>
          <a:p>
            <a:pPr lvl="1"/>
            <a:r>
              <a:rPr lang="zh-TW" altLang="en-US" dirty="0" smtClean="0"/>
              <a:t>控制</a:t>
            </a:r>
            <a:r>
              <a:rPr lang="zh-TW" altLang="en-US" dirty="0"/>
              <a:t>匯流排</a:t>
            </a:r>
            <a:r>
              <a:rPr lang="en-US" altLang="zh-TW" dirty="0"/>
              <a:t>(control bus</a:t>
            </a:r>
            <a:r>
              <a:rPr lang="en-US" altLang="zh-TW" dirty="0" smtClean="0"/>
              <a:t>)</a:t>
            </a:r>
          </a:p>
          <a:p>
            <a:pPr lvl="1"/>
            <a:r>
              <a:rPr lang="zh-TW" altLang="en-US" dirty="0" smtClean="0"/>
              <a:t>位</a:t>
            </a:r>
            <a:r>
              <a:rPr lang="zh-TW" altLang="en-US" dirty="0"/>
              <a:t>址匯流排</a:t>
            </a:r>
            <a:r>
              <a:rPr lang="en-US" altLang="zh-TW" dirty="0"/>
              <a:t>(address bus</a:t>
            </a:r>
            <a:r>
              <a:rPr lang="en-US" altLang="zh-TW" dirty="0" smtClean="0"/>
              <a:t>)</a:t>
            </a:r>
          </a:p>
          <a:p>
            <a:pPr lvl="1"/>
            <a:r>
              <a:rPr lang="zh-TW" altLang="en-US" dirty="0" smtClean="0"/>
              <a:t>資料</a:t>
            </a:r>
            <a:r>
              <a:rPr lang="zh-TW" altLang="en-US" dirty="0"/>
              <a:t>匯流排</a:t>
            </a:r>
            <a:r>
              <a:rPr lang="en-US" altLang="zh-TW" dirty="0"/>
              <a:t>(data bus</a:t>
            </a:r>
            <a:r>
              <a:rPr lang="en-US" altLang="zh-TW" dirty="0" smtClean="0"/>
              <a:t>)</a:t>
            </a:r>
            <a:endParaRPr lang="zh-TW" altLang="en-US" dirty="0"/>
          </a:p>
          <a:p>
            <a:endParaRPr lang="zh-TW" altLang="en-US" dirty="0"/>
          </a:p>
        </p:txBody>
      </p:sp>
    </p:spTree>
    <p:extLst>
      <p:ext uri="{BB962C8B-B14F-4D97-AF65-F5344CB8AC3E}">
        <p14:creationId xmlns:p14="http://schemas.microsoft.com/office/powerpoint/2010/main" val="18789116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匯流排</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88008533"/>
              </p:ext>
            </p:extLst>
          </p:nvPr>
        </p:nvGraphicFramePr>
        <p:xfrm>
          <a:off x="457200" y="1424122"/>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36220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3-1 </a:t>
            </a:r>
            <a:r>
              <a:rPr lang="zh-TW" altLang="en-US" dirty="0"/>
              <a:t>中央處理器</a:t>
            </a:r>
          </a:p>
        </p:txBody>
      </p:sp>
      <p:sp>
        <p:nvSpPr>
          <p:cNvPr id="5" name="內容版面配置區 4"/>
          <p:cNvSpPr>
            <a:spLocks noGrp="1"/>
          </p:cNvSpPr>
          <p:nvPr>
            <p:ph idx="1"/>
          </p:nvPr>
        </p:nvSpPr>
        <p:spPr/>
        <p:txBody>
          <a:bodyPr>
            <a:normAutofit/>
          </a:bodyPr>
          <a:lstStyle/>
          <a:p>
            <a:r>
              <a:rPr lang="zh-TW" altLang="en-US" dirty="0"/>
              <a:t>在微處理器的發展史上，最主要</a:t>
            </a:r>
            <a:r>
              <a:rPr lang="zh-TW" altLang="en-US" dirty="0" smtClean="0"/>
              <a:t>是</a:t>
            </a:r>
            <a:r>
              <a:rPr lang="en-US" altLang="zh-TW" dirty="0" smtClean="0"/>
              <a:t>Intel</a:t>
            </a:r>
            <a:r>
              <a:rPr lang="zh-TW" altLang="en-US" dirty="0" smtClean="0"/>
              <a:t>和</a:t>
            </a:r>
            <a:r>
              <a:rPr lang="en-US" altLang="zh-TW" dirty="0" smtClean="0"/>
              <a:t>AMD</a:t>
            </a:r>
            <a:r>
              <a:rPr lang="zh-TW" altLang="en-US" dirty="0" smtClean="0"/>
              <a:t>的</a:t>
            </a:r>
            <a:r>
              <a:rPr lang="zh-TW" altLang="en-US" dirty="0"/>
              <a:t>兩雄對決，當然</a:t>
            </a:r>
            <a:r>
              <a:rPr lang="zh-TW" altLang="en-US" dirty="0" smtClean="0"/>
              <a:t>還有</a:t>
            </a:r>
            <a:r>
              <a:rPr lang="zh-TW" altLang="en-US" dirty="0"/>
              <a:t>其他</a:t>
            </a:r>
            <a:r>
              <a:rPr lang="zh-TW" altLang="en-US" dirty="0" smtClean="0"/>
              <a:t>競爭者，</a:t>
            </a:r>
            <a:r>
              <a:rPr lang="zh-TW" altLang="en-US" dirty="0"/>
              <a:t>如：</a:t>
            </a:r>
            <a:r>
              <a:rPr lang="en-US" altLang="zh-TW" dirty="0"/>
              <a:t>Motorola</a:t>
            </a:r>
            <a:r>
              <a:rPr lang="zh-TW" altLang="en-US" dirty="0" smtClean="0"/>
              <a:t>及</a:t>
            </a:r>
            <a:r>
              <a:rPr lang="en-US" altLang="zh-TW" dirty="0" smtClean="0"/>
              <a:t>VIA (</a:t>
            </a:r>
            <a:r>
              <a:rPr lang="zh-TW" altLang="en-US" dirty="0"/>
              <a:t>威盛</a:t>
            </a:r>
            <a:r>
              <a:rPr lang="en-US" altLang="zh-TW" dirty="0"/>
              <a:t>)</a:t>
            </a:r>
            <a:r>
              <a:rPr lang="zh-TW" altLang="en-US" dirty="0" smtClean="0"/>
              <a:t>等。</a:t>
            </a:r>
            <a:endParaRPr lang="zh-TW" altLang="en-US" dirty="0"/>
          </a:p>
          <a:p>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7095" y="3426845"/>
            <a:ext cx="1530170" cy="1530170"/>
          </a:xfrm>
          <a:prstGeom prst="rect">
            <a:avLst/>
          </a:prstGeom>
        </p:spPr>
      </p:pic>
      <p:pic>
        <p:nvPicPr>
          <p:cNvPr id="8" name="Picture 2" descr="http://wpengine.com/wp-content/uploads/2015/04/amd-logo.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96825" y="3921900"/>
            <a:ext cx="2062757" cy="79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471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25469" y="828124"/>
            <a:ext cx="4680519" cy="830997"/>
          </a:xfrm>
          <a:prstGeom prst="rect">
            <a:avLst/>
          </a:prstGeom>
          <a:solidFill>
            <a:schemeClr val="accent4">
              <a:lumMod val="20000"/>
              <a:lumOff val="80000"/>
            </a:schemeClr>
          </a:solidFill>
          <a:ln w="19050">
            <a:solidFill>
              <a:schemeClr val="tx1"/>
            </a:solidFill>
          </a:ln>
        </p:spPr>
        <p:txBody>
          <a:bodyPr wrap="square">
            <a:spAutoFit/>
          </a:bodyPr>
          <a:lstStyle/>
          <a:p>
            <a:r>
              <a:rPr lang="zh-TW" altLang="en-US" sz="2400" b="1" dirty="0">
                <a:latin typeface="微軟正黑體" pitchFamily="34" charset="-120"/>
                <a:ea typeface="微軟正黑體" pitchFamily="34" charset="-120"/>
              </a:rPr>
              <a:t>電腦基礎元件由真空管、電晶體、積體電路到超大型積體電路</a:t>
            </a:r>
          </a:p>
        </p:txBody>
      </p:sp>
      <p:pic>
        <p:nvPicPr>
          <p:cNvPr id="9"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1232036">
            <a:off x="584085" y="748743"/>
            <a:ext cx="1156055" cy="2808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21606" y="828124"/>
            <a:ext cx="1066929" cy="195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88216" y="1841362"/>
            <a:ext cx="806453" cy="189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90014" y="1630663"/>
            <a:ext cx="3024139" cy="2265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91680" y="3028336"/>
            <a:ext cx="2155062" cy="17351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91443" y="3346334"/>
            <a:ext cx="2003056" cy="142194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4751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中央處理器</a:t>
            </a:r>
          </a:p>
        </p:txBody>
      </p:sp>
      <p:sp>
        <p:nvSpPr>
          <p:cNvPr id="3" name="內容版面配置區 2"/>
          <p:cNvSpPr>
            <a:spLocks noGrp="1"/>
          </p:cNvSpPr>
          <p:nvPr>
            <p:ph idx="1"/>
          </p:nvPr>
        </p:nvSpPr>
        <p:spPr/>
        <p:txBody>
          <a:bodyPr/>
          <a:lstStyle/>
          <a:p>
            <a:r>
              <a:rPr lang="zh-TW" altLang="en-US" dirty="0"/>
              <a:t>微處理器的設計極為複雜，很多關鍵的設計都已被這些主要的設計公司專利化。</a:t>
            </a:r>
            <a:endParaRPr lang="en-US" altLang="zh-TW" dirty="0"/>
          </a:p>
          <a:p>
            <a:r>
              <a:rPr lang="zh-TW" altLang="en-US" dirty="0"/>
              <a:t>這些公司又常因侵權而引發訴訟，最後通常會謀求妥協方案，彼此互相交換專利設計。</a:t>
            </a:r>
          </a:p>
          <a:p>
            <a:endParaRPr lang="zh-TW" altLang="en-US" dirty="0"/>
          </a:p>
        </p:txBody>
      </p:sp>
    </p:spTree>
    <p:extLst>
      <p:ext uri="{BB962C8B-B14F-4D97-AF65-F5344CB8AC3E}">
        <p14:creationId xmlns:p14="http://schemas.microsoft.com/office/powerpoint/2010/main" val="89971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mtClean="0"/>
              <a:t>微處理器發展簡史</a:t>
            </a:r>
            <a:endParaRPr lang="zh-TW" altLang="en-US" dirty="0"/>
          </a:p>
        </p:txBody>
      </p:sp>
      <p:sp>
        <p:nvSpPr>
          <p:cNvPr id="8" name="內容版面配置區 7"/>
          <p:cNvSpPr>
            <a:spLocks noGrp="1"/>
          </p:cNvSpPr>
          <p:nvPr>
            <p:ph idx="1"/>
          </p:nvPr>
        </p:nvSpPr>
        <p:spPr/>
        <p:txBody>
          <a:bodyPr/>
          <a:lstStyle/>
          <a:p>
            <a:endParaRPr lang="zh-TW"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686" y="1436153"/>
            <a:ext cx="5481192" cy="3143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05454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微處理器發展簡史</a:t>
            </a:r>
            <a:endParaRPr lang="zh-TW" altLang="en-US" dirty="0"/>
          </a:p>
        </p:txBody>
      </p:sp>
      <p:sp>
        <p:nvSpPr>
          <p:cNvPr id="6" name="內容版面配置區 5"/>
          <p:cNvSpPr>
            <a:spLocks noGrp="1"/>
          </p:cNvSpPr>
          <p:nvPr>
            <p:ph idx="1"/>
          </p:nvPr>
        </p:nvSpPr>
        <p:spPr/>
        <p:txBody>
          <a:bodyPr/>
          <a:lstStyle/>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786" y="1902851"/>
            <a:ext cx="5690585" cy="276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794" y="1629882"/>
            <a:ext cx="5627467" cy="291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47418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微處理器發展簡史</a:t>
            </a:r>
            <a:endParaRPr lang="zh-TW" altLang="en-US" dirty="0"/>
          </a:p>
        </p:txBody>
      </p:sp>
      <p:sp>
        <p:nvSpPr>
          <p:cNvPr id="5" name="內容版面配置區 4"/>
          <p:cNvSpPr>
            <a:spLocks noGrp="1"/>
          </p:cNvSpPr>
          <p:nvPr>
            <p:ph idx="1"/>
          </p:nvPr>
        </p:nvSpPr>
        <p:spPr/>
        <p:txBody>
          <a:bodyPr/>
          <a:lstStyle/>
          <a:p>
            <a:endParaRPr lang="zh-TW"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50" y="2072696"/>
            <a:ext cx="8028000" cy="231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55" y="1660399"/>
            <a:ext cx="7964545" cy="412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623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3-2 </a:t>
            </a:r>
            <a:r>
              <a:rPr lang="zh-TW" altLang="en-US" dirty="0"/>
              <a:t>主記憶體</a:t>
            </a:r>
          </a:p>
        </p:txBody>
      </p:sp>
      <p:sp>
        <p:nvSpPr>
          <p:cNvPr id="4" name="內容版面配置區 3"/>
          <p:cNvSpPr>
            <a:spLocks noGrp="1"/>
          </p:cNvSpPr>
          <p:nvPr>
            <p:ph idx="1"/>
          </p:nvPr>
        </p:nvSpPr>
        <p:spPr/>
        <p:txBody>
          <a:bodyPr/>
          <a:lstStyle/>
          <a:p>
            <a:r>
              <a:rPr lang="zh-TW" altLang="en-US" dirty="0"/>
              <a:t>記憶體依速度、單位價格及屬性等分成多種</a:t>
            </a:r>
            <a:r>
              <a:rPr lang="zh-TW" altLang="en-US" dirty="0" smtClean="0"/>
              <a:t>類型。</a:t>
            </a:r>
            <a:endParaRPr lang="en-US" altLang="zh-TW" dirty="0" smtClean="0"/>
          </a:p>
          <a:p>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740" y="2211710"/>
            <a:ext cx="4728370" cy="277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0385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3-2 </a:t>
            </a:r>
            <a:r>
              <a:rPr lang="zh-TW" altLang="en-US" dirty="0"/>
              <a:t>主記憶體</a:t>
            </a:r>
          </a:p>
        </p:txBody>
      </p:sp>
      <p:sp>
        <p:nvSpPr>
          <p:cNvPr id="4" name="內容版面配置區 3"/>
          <p:cNvSpPr>
            <a:spLocks noGrp="1"/>
          </p:cNvSpPr>
          <p:nvPr>
            <p:ph idx="1"/>
          </p:nvPr>
        </p:nvSpPr>
        <p:spPr>
          <a:xfrm>
            <a:off x="457201" y="1660399"/>
            <a:ext cx="4609855" cy="2934224"/>
          </a:xfrm>
        </p:spPr>
        <p:txBody>
          <a:bodyPr>
            <a:normAutofit fontScale="85000" lnSpcReduction="10000"/>
          </a:bodyPr>
          <a:lstStyle/>
          <a:p>
            <a:r>
              <a:rPr lang="zh-TW" altLang="en-US" dirty="0" smtClean="0"/>
              <a:t>記憶體是</a:t>
            </a:r>
            <a:r>
              <a:rPr lang="zh-TW" altLang="en-US" dirty="0"/>
              <a:t>用來儲存數位資料以及運算後</a:t>
            </a:r>
            <a:r>
              <a:rPr lang="zh-TW" altLang="en-US" dirty="0" smtClean="0"/>
              <a:t>的結果。</a:t>
            </a:r>
            <a:endParaRPr lang="en-US" altLang="zh-TW" dirty="0" smtClean="0"/>
          </a:p>
          <a:p>
            <a:r>
              <a:rPr lang="zh-TW" altLang="en-US" dirty="0" smtClean="0"/>
              <a:t>在</a:t>
            </a:r>
            <a:r>
              <a:rPr lang="zh-TW" altLang="en-US" dirty="0"/>
              <a:t>馮紐曼模式裡</a:t>
            </a:r>
            <a:r>
              <a:rPr lang="zh-TW" altLang="en-US" dirty="0" smtClean="0"/>
              <a:t>，記憶體同時儲存</a:t>
            </a:r>
            <a:r>
              <a:rPr lang="zh-TW" altLang="en-US" dirty="0"/>
              <a:t>程式及資料，</a:t>
            </a:r>
            <a:r>
              <a:rPr lang="zh-TW" altLang="en-US" dirty="0" smtClean="0"/>
              <a:t>當操作不同程序</a:t>
            </a:r>
            <a:r>
              <a:rPr lang="zh-TW" altLang="en-US" dirty="0"/>
              <a:t>時，只要載入相對應的程式即可，不必</a:t>
            </a:r>
            <a:r>
              <a:rPr lang="zh-TW" altLang="en-US" dirty="0" smtClean="0"/>
              <a:t>另外改變</a:t>
            </a:r>
            <a:r>
              <a:rPr lang="zh-TW" altLang="en-US" dirty="0"/>
              <a:t>硬體。</a:t>
            </a:r>
          </a:p>
          <a:p>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2110" y="1761660"/>
            <a:ext cx="2609050" cy="2609050"/>
          </a:xfrm>
          <a:prstGeom prst="rect">
            <a:avLst/>
          </a:prstGeom>
        </p:spPr>
      </p:pic>
    </p:spTree>
    <p:extLst>
      <p:ext uri="{BB962C8B-B14F-4D97-AF65-F5344CB8AC3E}">
        <p14:creationId xmlns:p14="http://schemas.microsoft.com/office/powerpoint/2010/main" val="36882348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 </a:t>
            </a:r>
            <a:r>
              <a:rPr lang="zh-TW" altLang="en-US" dirty="0"/>
              <a:t>主記憶體</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939623989"/>
              </p:ext>
            </p:extLst>
          </p:nvPr>
        </p:nvGraphicFramePr>
        <p:xfrm>
          <a:off x="457200" y="1424123"/>
          <a:ext cx="8229600" cy="317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4469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3-2 </a:t>
            </a:r>
            <a:r>
              <a:rPr lang="zh-TW" altLang="en-US" dirty="0"/>
              <a:t>主記憶體</a:t>
            </a:r>
          </a:p>
        </p:txBody>
      </p:sp>
      <p:sp>
        <p:nvSpPr>
          <p:cNvPr id="4" name="內容版面配置區 3"/>
          <p:cNvSpPr>
            <a:spLocks noGrp="1"/>
          </p:cNvSpPr>
          <p:nvPr>
            <p:ph idx="1"/>
          </p:nvPr>
        </p:nvSpPr>
        <p:spPr/>
        <p:txBody>
          <a:bodyPr>
            <a:normAutofit/>
          </a:bodyPr>
          <a:lstStyle/>
          <a:p>
            <a:r>
              <a:rPr lang="en-US" altLang="zh-TW" sz="2600" dirty="0" smtClean="0"/>
              <a:t>CPU</a:t>
            </a:r>
            <a:r>
              <a:rPr lang="zh-TW" altLang="en-US" sz="2600" dirty="0" smtClean="0"/>
              <a:t>執行時，若每次都從主記憶體擷取資料，因主記憶體傳送資料到</a:t>
            </a:r>
            <a:r>
              <a:rPr lang="en-US" altLang="zh-TW" sz="2600" dirty="0" smtClean="0"/>
              <a:t>CPU</a:t>
            </a:r>
            <a:r>
              <a:rPr lang="zh-TW" altLang="en-US" sz="2600" dirty="0" smtClean="0"/>
              <a:t>的速度較慢，效率會較差，因此使用</a:t>
            </a:r>
            <a:r>
              <a:rPr lang="zh-TW" altLang="en-US" sz="2600" dirty="0">
                <a:solidFill>
                  <a:srgbClr val="C00000"/>
                </a:solidFill>
              </a:rPr>
              <a:t>快取記憶體</a:t>
            </a:r>
            <a:r>
              <a:rPr lang="en-US" altLang="zh-TW" sz="2600" dirty="0"/>
              <a:t>(cache</a:t>
            </a:r>
            <a:r>
              <a:rPr lang="en-US" altLang="zh-TW" sz="2600" dirty="0" smtClean="0"/>
              <a:t>)</a:t>
            </a:r>
            <a:r>
              <a:rPr lang="zh-TW" altLang="en-US" sz="2600" dirty="0" smtClean="0"/>
              <a:t>可</a:t>
            </a:r>
            <a:r>
              <a:rPr lang="zh-TW" altLang="en-US" sz="2600" dirty="0"/>
              <a:t>提高</a:t>
            </a:r>
            <a:r>
              <a:rPr lang="en-US" altLang="zh-TW" sz="2600" dirty="0"/>
              <a:t>CPU</a:t>
            </a:r>
            <a:r>
              <a:rPr lang="zh-TW" altLang="en-US" sz="2600" dirty="0"/>
              <a:t>與記憶體間之頻寬</a:t>
            </a:r>
            <a:r>
              <a:rPr lang="zh-TW" altLang="en-US" sz="2600" dirty="0" smtClean="0"/>
              <a:t>。</a:t>
            </a:r>
            <a:endParaRPr lang="zh-TW" altLang="en-US" sz="2600" dirty="0"/>
          </a:p>
        </p:txBody>
      </p:sp>
    </p:spTree>
    <p:extLst>
      <p:ext uri="{BB962C8B-B14F-4D97-AF65-F5344CB8AC3E}">
        <p14:creationId xmlns:p14="http://schemas.microsoft.com/office/powerpoint/2010/main" val="25323660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3-2 </a:t>
            </a:r>
            <a:r>
              <a:rPr lang="zh-TW" altLang="en-US" dirty="0" smtClean="0"/>
              <a:t>主記憶體</a:t>
            </a:r>
            <a:endParaRPr lang="zh-TW" altLang="en-US" dirty="0"/>
          </a:p>
        </p:txBody>
      </p:sp>
      <p:sp>
        <p:nvSpPr>
          <p:cNvPr id="3" name="內容版面配置區 2"/>
          <p:cNvSpPr>
            <a:spLocks noGrp="1"/>
          </p:cNvSpPr>
          <p:nvPr>
            <p:ph idx="1"/>
          </p:nvPr>
        </p:nvSpPr>
        <p:spPr/>
        <p:txBody>
          <a:bodyPr/>
          <a:lstStyle/>
          <a:p>
            <a:pPr lvl="0"/>
            <a:r>
              <a:rPr lang="zh-TW" altLang="zh-TW" smtClean="0"/>
              <a:t>馮紐曼瓶頸</a:t>
            </a:r>
            <a:r>
              <a:rPr lang="en-US" altLang="zh-TW" smtClean="0"/>
              <a:t> (von Neumann Bottleneck)</a:t>
            </a:r>
            <a:r>
              <a:rPr lang="zh-TW" altLang="zh-TW" smtClean="0"/>
              <a:t> </a:t>
            </a:r>
          </a:p>
          <a:p>
            <a:pPr lvl="1"/>
            <a:r>
              <a:rPr lang="zh-TW" altLang="zh-TW" smtClean="0"/>
              <a:t>不論</a:t>
            </a:r>
            <a:r>
              <a:rPr lang="en-US" altLang="zh-TW" smtClean="0"/>
              <a:t>CPU</a:t>
            </a:r>
            <a:r>
              <a:rPr lang="zh-TW" altLang="zh-TW" smtClean="0"/>
              <a:t>與記憶體的速度有多快，整個系統的速度終將受限於匯流排</a:t>
            </a:r>
            <a:r>
              <a:rPr lang="en-US" altLang="zh-TW" smtClean="0"/>
              <a:t>(bus)</a:t>
            </a:r>
            <a:r>
              <a:rPr lang="zh-TW" altLang="zh-TW" smtClean="0"/>
              <a:t>的速度。</a:t>
            </a:r>
          </a:p>
          <a:p>
            <a:endParaRPr lang="zh-TW" altLang="en-US" dirty="0"/>
          </a:p>
        </p:txBody>
      </p:sp>
    </p:spTree>
    <p:extLst>
      <p:ext uri="{BB962C8B-B14F-4D97-AF65-F5344CB8AC3E}">
        <p14:creationId xmlns:p14="http://schemas.microsoft.com/office/powerpoint/2010/main" val="7155819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3-2 </a:t>
            </a:r>
            <a:r>
              <a:rPr lang="zh-TW" altLang="en-US" dirty="0"/>
              <a:t>主記憶體</a:t>
            </a:r>
          </a:p>
        </p:txBody>
      </p:sp>
      <p:sp>
        <p:nvSpPr>
          <p:cNvPr id="4" name="內容版面配置區 3"/>
          <p:cNvSpPr>
            <a:spLocks noGrp="1"/>
          </p:cNvSpPr>
          <p:nvPr>
            <p:ph idx="1"/>
          </p:nvPr>
        </p:nvSpPr>
        <p:spPr>
          <a:xfrm>
            <a:off x="457200" y="1660399"/>
            <a:ext cx="3699582" cy="2934224"/>
          </a:xfrm>
        </p:spPr>
        <p:txBody>
          <a:bodyPr>
            <a:normAutofit/>
          </a:bodyPr>
          <a:lstStyle/>
          <a:p>
            <a:r>
              <a:rPr lang="zh-TW" altLang="en-US" dirty="0"/>
              <a:t>主記憶體的每個位置都有個位址</a:t>
            </a:r>
            <a:r>
              <a:rPr lang="zh-TW" altLang="en-US" dirty="0" smtClean="0"/>
              <a:t>，才能</a:t>
            </a:r>
            <a:r>
              <a:rPr lang="zh-TW" altLang="en-US" dirty="0"/>
              <a:t>去存取它的內容</a:t>
            </a:r>
            <a:r>
              <a:rPr lang="zh-TW" altLang="en-US" dirty="0" smtClean="0"/>
              <a:t>。</a:t>
            </a:r>
            <a:endParaRPr lang="zh-TW" altLang="en-US" dirty="0"/>
          </a:p>
        </p:txBody>
      </p:sp>
      <p:sp>
        <p:nvSpPr>
          <p:cNvPr id="6" name="矩形 5"/>
          <p:cNvSpPr/>
          <p:nvPr/>
        </p:nvSpPr>
        <p:spPr>
          <a:xfrm>
            <a:off x="997614" y="3725619"/>
            <a:ext cx="3150350" cy="646331"/>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r>
              <a:rPr lang="zh-TW" altLang="en-US" b="1" dirty="0" smtClean="0">
                <a:latin typeface="微軟正黑體" pitchFamily="34" charset="-120"/>
                <a:ea typeface="微軟正黑體" pitchFamily="34" charset="-120"/>
              </a:rPr>
              <a:t>以</a:t>
            </a:r>
            <a:r>
              <a:rPr lang="en-US" altLang="zh-TW" b="1" dirty="0" smtClean="0">
                <a:latin typeface="微軟正黑體" pitchFamily="34" charset="-120"/>
                <a:ea typeface="微軟正黑體" pitchFamily="34" charset="-120"/>
              </a:rPr>
              <a:t>16</a:t>
            </a:r>
            <a:r>
              <a:rPr lang="zh-TW" altLang="en-US" b="1" dirty="0" smtClean="0">
                <a:latin typeface="微軟正黑體" pitchFamily="34" charset="-120"/>
                <a:ea typeface="微軟正黑體" pitchFamily="34" charset="-120"/>
              </a:rPr>
              <a:t>個位元表示位址，最多可表示</a:t>
            </a:r>
            <a:r>
              <a:rPr lang="en-US" altLang="zh-TW" b="1" dirty="0" smtClean="0">
                <a:latin typeface="微軟正黑體" pitchFamily="34" charset="-120"/>
                <a:ea typeface="微軟正黑體" pitchFamily="34" charset="-120"/>
              </a:rPr>
              <a:t>2</a:t>
            </a:r>
            <a:r>
              <a:rPr lang="en-US" altLang="zh-TW" b="1" baseline="30000" dirty="0" smtClean="0">
                <a:latin typeface="微軟正黑體" pitchFamily="34" charset="-120"/>
                <a:ea typeface="微軟正黑體" pitchFamily="34" charset="-120"/>
              </a:rPr>
              <a:t>16</a:t>
            </a:r>
            <a:r>
              <a:rPr lang="en-US" altLang="zh-TW" b="1" dirty="0" smtClean="0">
                <a:latin typeface="微軟正黑體" pitchFamily="34" charset="-120"/>
                <a:ea typeface="微軟正黑體" pitchFamily="34" charset="-120"/>
              </a:rPr>
              <a:t> = 65536</a:t>
            </a:r>
            <a:r>
              <a:rPr lang="zh-TW" altLang="en-US" b="1" dirty="0" smtClean="0">
                <a:latin typeface="微軟正黑體" pitchFamily="34" charset="-120"/>
                <a:ea typeface="微軟正黑體" pitchFamily="34" charset="-120"/>
              </a:rPr>
              <a:t>個位址</a:t>
            </a:r>
            <a:endParaRPr lang="zh-TW" altLang="en-US" b="1" dirty="0">
              <a:latin typeface="微軟正黑體" pitchFamily="34" charset="-120"/>
              <a:ea typeface="微軟正黑體" pitchFamily="34" charset="-12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6975" y="1660398"/>
            <a:ext cx="3870430" cy="2822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275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solidFill>
                  <a:srgbClr val="C00000"/>
                </a:solidFill>
              </a:rPr>
              <a:t>夢想無界的晶片傳奇</a:t>
            </a:r>
            <a:endParaRPr lang="en-US" altLang="zh-TW" dirty="0" smtClean="0">
              <a:solidFill>
                <a:srgbClr val="C00000"/>
              </a:solidFill>
            </a:endParaRPr>
          </a:p>
          <a:p>
            <a:r>
              <a:rPr lang="zh-TW" altLang="en-US" dirty="0" smtClean="0"/>
              <a:t>晶片是積體電路成品的別稱，依功能可區分為處理器晶片、記憶體晶片、系統晶片、特定用途晶片等，應用非常廣泛，幾乎涵蓋了任何需要運算、存取、通訊、感測、顯影等功用的電子裝置。</a:t>
            </a:r>
            <a:endParaRPr lang="en-US" altLang="zh-TW" dirty="0" smtClean="0"/>
          </a:p>
        </p:txBody>
      </p:sp>
    </p:spTree>
    <p:extLst>
      <p:ext uri="{BB962C8B-B14F-4D97-AF65-F5344CB8AC3E}">
        <p14:creationId xmlns:p14="http://schemas.microsoft.com/office/powerpoint/2010/main" val="20530584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3-2 </a:t>
            </a:r>
            <a:r>
              <a:rPr lang="zh-TW" altLang="en-US" dirty="0"/>
              <a:t>主記憶體</a:t>
            </a:r>
          </a:p>
        </p:txBody>
      </p:sp>
      <p:sp>
        <p:nvSpPr>
          <p:cNvPr id="5" name="內容版面配置區 4"/>
          <p:cNvSpPr>
            <a:spLocks noGrp="1"/>
          </p:cNvSpPr>
          <p:nvPr>
            <p:ph idx="1"/>
          </p:nvPr>
        </p:nvSpPr>
        <p:spPr/>
        <p:txBody>
          <a:bodyPr>
            <a:normAutofit/>
          </a:bodyPr>
          <a:lstStyle/>
          <a:p>
            <a:r>
              <a:rPr lang="zh-TW" altLang="en-US" dirty="0"/>
              <a:t>假設每個位置存放</a:t>
            </a:r>
            <a:r>
              <a:rPr lang="en-US" altLang="zh-TW" dirty="0"/>
              <a:t>8</a:t>
            </a:r>
            <a:r>
              <a:rPr lang="zh-TW" altLang="en-US" dirty="0"/>
              <a:t>個位</a:t>
            </a:r>
            <a:r>
              <a:rPr lang="zh-TW" altLang="en-US" dirty="0" smtClean="0"/>
              <a:t>元</a:t>
            </a:r>
            <a:r>
              <a:rPr lang="en-US" altLang="zh-TW" dirty="0" smtClean="0"/>
              <a:t>(1 byte</a:t>
            </a:r>
            <a:r>
              <a:rPr lang="en-US" altLang="zh-TW" dirty="0"/>
              <a:t>)</a:t>
            </a:r>
            <a:r>
              <a:rPr lang="zh-TW" altLang="en-US" dirty="0" smtClean="0"/>
              <a:t>，若電腦</a:t>
            </a:r>
            <a:r>
              <a:rPr lang="zh-TW" altLang="en-US" dirty="0"/>
              <a:t>有</a:t>
            </a:r>
            <a:r>
              <a:rPr lang="en-US" altLang="zh-TW" dirty="0" smtClean="0"/>
              <a:t>32 MB</a:t>
            </a:r>
            <a:r>
              <a:rPr lang="zh-TW" altLang="en-US" dirty="0" smtClean="0"/>
              <a:t>，至少</a:t>
            </a:r>
            <a:r>
              <a:rPr lang="zh-TW" altLang="en-US" dirty="0"/>
              <a:t>需要幾個位元來</a:t>
            </a:r>
            <a:r>
              <a:rPr lang="zh-TW" altLang="en-US" dirty="0" smtClean="0"/>
              <a:t>表示位址</a:t>
            </a:r>
            <a:r>
              <a:rPr lang="zh-TW" altLang="en-US" dirty="0"/>
              <a:t>呢</a:t>
            </a:r>
            <a:r>
              <a:rPr lang="zh-TW" altLang="en-US" dirty="0" smtClean="0"/>
              <a:t>？也就是多少位元，其組合</a:t>
            </a:r>
            <a:r>
              <a:rPr lang="zh-TW" altLang="en-US" dirty="0"/>
              <a:t>數至少有</a:t>
            </a:r>
            <a:r>
              <a:rPr lang="en-US" altLang="zh-TW" dirty="0" err="1" smtClean="0"/>
              <a:t>32M</a:t>
            </a:r>
            <a:r>
              <a:rPr lang="zh-TW" altLang="en-US" dirty="0"/>
              <a:t>種呢</a:t>
            </a:r>
            <a:r>
              <a:rPr lang="zh-TW" altLang="en-US" dirty="0" smtClean="0"/>
              <a:t>？</a:t>
            </a:r>
            <a:r>
              <a:rPr lang="en-US" altLang="zh-TW" dirty="0" smtClean="0"/>
              <a:t/>
            </a:r>
            <a:br>
              <a:rPr lang="en-US" altLang="zh-TW" dirty="0" smtClean="0"/>
            </a:br>
            <a:r>
              <a:rPr lang="en-US" altLang="zh-TW" dirty="0" smtClean="0"/>
              <a:t/>
            </a:r>
            <a:br>
              <a:rPr lang="en-US" altLang="zh-TW" dirty="0" smtClean="0"/>
            </a:br>
            <a:r>
              <a:rPr lang="en-US" altLang="zh-TW" dirty="0" err="1" smtClean="0"/>
              <a:t>log</a:t>
            </a:r>
            <a:r>
              <a:rPr lang="en-US" altLang="zh-TW" baseline="-25000" dirty="0" err="1" smtClean="0"/>
              <a:t>2</a:t>
            </a:r>
            <a:r>
              <a:rPr lang="en-US" altLang="zh-TW" dirty="0" err="1" smtClean="0"/>
              <a:t>32M</a:t>
            </a:r>
            <a:r>
              <a:rPr lang="en-US" altLang="zh-TW" dirty="0" smtClean="0"/>
              <a:t> </a:t>
            </a:r>
            <a:r>
              <a:rPr lang="en-US" altLang="zh-TW" dirty="0"/>
              <a:t>= </a:t>
            </a:r>
            <a:r>
              <a:rPr lang="en-US" altLang="zh-TW" dirty="0" err="1"/>
              <a:t>log</a:t>
            </a:r>
            <a:r>
              <a:rPr lang="en-US" altLang="zh-TW" baseline="-25000" dirty="0" err="1"/>
              <a:t>2</a:t>
            </a:r>
            <a:r>
              <a:rPr lang="en-US" altLang="zh-TW" dirty="0" err="1"/>
              <a:t>2</a:t>
            </a:r>
            <a:r>
              <a:rPr lang="en-US" altLang="zh-TW" baseline="30000" dirty="0" err="1"/>
              <a:t>25</a:t>
            </a:r>
            <a:r>
              <a:rPr lang="en-US" altLang="zh-TW" dirty="0"/>
              <a:t> = 25</a:t>
            </a:r>
            <a:r>
              <a:rPr lang="zh-TW" altLang="en-US" dirty="0"/>
              <a:t>個位</a:t>
            </a:r>
            <a:r>
              <a:rPr lang="zh-TW" altLang="en-US" dirty="0" smtClean="0"/>
              <a:t>元</a:t>
            </a:r>
            <a:endParaRPr lang="zh-TW" altLang="en-US" dirty="0"/>
          </a:p>
          <a:p>
            <a:endParaRPr lang="zh-TW" altLang="en-US" dirty="0"/>
          </a:p>
        </p:txBody>
      </p:sp>
    </p:spTree>
    <p:extLst>
      <p:ext uri="{BB962C8B-B14F-4D97-AF65-F5344CB8AC3E}">
        <p14:creationId xmlns:p14="http://schemas.microsoft.com/office/powerpoint/2010/main" val="13908998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3-2 </a:t>
            </a:r>
            <a:r>
              <a:rPr lang="zh-TW" altLang="en-US" dirty="0"/>
              <a:t>主記憶體</a:t>
            </a:r>
          </a:p>
        </p:txBody>
      </p:sp>
      <p:sp>
        <p:nvSpPr>
          <p:cNvPr id="5" name="內容版面配置區 4"/>
          <p:cNvSpPr>
            <a:spLocks noGrp="1"/>
          </p:cNvSpPr>
          <p:nvPr>
            <p:ph idx="1"/>
          </p:nvPr>
        </p:nvSpPr>
        <p:spPr>
          <a:xfrm>
            <a:off x="5202070" y="2369227"/>
            <a:ext cx="3484730" cy="2225395"/>
          </a:xfrm>
        </p:spPr>
        <p:txBody>
          <a:bodyPr>
            <a:normAutofit/>
          </a:bodyPr>
          <a:lstStyle/>
          <a:p>
            <a:r>
              <a:rPr lang="zh-TW" altLang="en-US" dirty="0" smtClean="0"/>
              <a:t>兩者</a:t>
            </a:r>
            <a:r>
              <a:rPr lang="zh-TW" altLang="en-US" dirty="0"/>
              <a:t>都可隨機讀取資料，但</a:t>
            </a:r>
            <a:r>
              <a:rPr lang="en-US" altLang="zh-TW" dirty="0"/>
              <a:t>RAM</a:t>
            </a:r>
            <a:r>
              <a:rPr lang="zh-TW" altLang="en-US" dirty="0"/>
              <a:t>才可讓使用者隨意改寫內容。</a:t>
            </a:r>
          </a:p>
          <a:p>
            <a:endParaRPr lang="zh-TW" altLang="en-US" dirty="0"/>
          </a:p>
        </p:txBody>
      </p:sp>
      <p:graphicFrame>
        <p:nvGraphicFramePr>
          <p:cNvPr id="2" name="資料庫圖表 1"/>
          <p:cNvGraphicFramePr/>
          <p:nvPr>
            <p:extLst>
              <p:ext uri="{D42A27DB-BD31-4B8C-83A1-F6EECF244321}">
                <p14:modId xmlns:p14="http://schemas.microsoft.com/office/powerpoint/2010/main" val="3433563900"/>
              </p:ext>
            </p:extLst>
          </p:nvPr>
        </p:nvGraphicFramePr>
        <p:xfrm>
          <a:off x="437764" y="1491853"/>
          <a:ext cx="4523038"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68898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3-2 </a:t>
            </a:r>
            <a:r>
              <a:rPr lang="zh-TW" altLang="en-US" dirty="0"/>
              <a:t>主記憶體</a:t>
            </a:r>
          </a:p>
        </p:txBody>
      </p:sp>
      <p:sp>
        <p:nvSpPr>
          <p:cNvPr id="5" name="內容版面配置區 4"/>
          <p:cNvSpPr>
            <a:spLocks noGrp="1"/>
          </p:cNvSpPr>
          <p:nvPr>
            <p:ph idx="1"/>
          </p:nvPr>
        </p:nvSpPr>
        <p:spPr/>
        <p:txBody>
          <a:bodyPr>
            <a:normAutofit/>
          </a:bodyPr>
          <a:lstStyle/>
          <a:p>
            <a:r>
              <a:rPr lang="en-US" altLang="zh-TW" dirty="0"/>
              <a:t>RAM</a:t>
            </a:r>
            <a:r>
              <a:rPr lang="zh-TW" altLang="en-US" dirty="0"/>
              <a:t>一旦關機後， 資料就不見</a:t>
            </a:r>
            <a:r>
              <a:rPr lang="zh-TW" altLang="en-US" dirty="0" smtClean="0"/>
              <a:t>了。</a:t>
            </a:r>
            <a:endParaRPr lang="en-US" altLang="zh-TW" dirty="0" smtClean="0"/>
          </a:p>
          <a:p>
            <a:r>
              <a:rPr lang="en-US" altLang="zh-TW" dirty="0" smtClean="0"/>
              <a:t>RAM</a:t>
            </a:r>
            <a:r>
              <a:rPr lang="zh-TW" altLang="en-US" dirty="0" smtClean="0"/>
              <a:t>有</a:t>
            </a:r>
            <a:r>
              <a:rPr lang="zh-TW" altLang="en-US" dirty="0"/>
              <a:t>兩種主流</a:t>
            </a:r>
            <a:r>
              <a:rPr lang="zh-TW" altLang="en-US" dirty="0" smtClean="0"/>
              <a:t>：</a:t>
            </a:r>
            <a:endParaRPr lang="en-US" altLang="zh-TW" dirty="0" smtClean="0"/>
          </a:p>
          <a:p>
            <a:pPr lvl="1"/>
            <a:r>
              <a:rPr lang="en-US" altLang="zh-TW" dirty="0"/>
              <a:t>SRAM (</a:t>
            </a:r>
            <a:r>
              <a:rPr lang="zh-TW" altLang="zh-TW" dirty="0"/>
              <a:t>靜態隨機存取記憶體</a:t>
            </a:r>
            <a:r>
              <a:rPr lang="en-US" altLang="zh-TW" dirty="0"/>
              <a:t>) </a:t>
            </a:r>
            <a:endParaRPr lang="en-US" altLang="zh-TW" dirty="0" smtClean="0"/>
          </a:p>
          <a:p>
            <a:pPr lvl="1"/>
            <a:r>
              <a:rPr lang="en-US" altLang="zh-TW" dirty="0"/>
              <a:t>DRAM (</a:t>
            </a:r>
            <a:r>
              <a:rPr lang="zh-TW" altLang="zh-TW" dirty="0"/>
              <a:t>動態隨機存取記憶體</a:t>
            </a:r>
            <a:r>
              <a:rPr lang="en-US" altLang="zh-TW" dirty="0"/>
              <a:t>)</a:t>
            </a:r>
            <a:endParaRPr lang="zh-TW" altLang="zh-TW" dirty="0"/>
          </a:p>
          <a:p>
            <a:pPr lvl="0"/>
            <a:endParaRPr lang="zh-TW" altLang="zh-TW" dirty="0"/>
          </a:p>
          <a:p>
            <a:endParaRPr lang="zh-TW" altLang="en-US" dirty="0"/>
          </a:p>
        </p:txBody>
      </p:sp>
    </p:spTree>
    <p:extLst>
      <p:ext uri="{BB962C8B-B14F-4D97-AF65-F5344CB8AC3E}">
        <p14:creationId xmlns:p14="http://schemas.microsoft.com/office/powerpoint/2010/main" val="26744620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dirty="0" smtClean="0"/>
              <a:t>SRAM</a:t>
            </a:r>
            <a:br>
              <a:rPr lang="en-US" altLang="zh-TW" dirty="0" smtClean="0"/>
            </a:br>
            <a:r>
              <a:rPr lang="zh-TW" altLang="en-US" dirty="0" smtClean="0"/>
              <a:t>靜態</a:t>
            </a:r>
            <a:r>
              <a:rPr lang="zh-TW" altLang="en-US" dirty="0"/>
              <a:t>隨機存取</a:t>
            </a:r>
            <a:r>
              <a:rPr lang="zh-TW" altLang="en-US" dirty="0" smtClean="0"/>
              <a:t>記憶體</a:t>
            </a:r>
            <a:endParaRPr lang="zh-TW" altLang="en-US" dirty="0"/>
          </a:p>
        </p:txBody>
      </p:sp>
      <p:sp>
        <p:nvSpPr>
          <p:cNvPr id="5" name="內容版面配置區 4"/>
          <p:cNvSpPr>
            <a:spLocks noGrp="1"/>
          </p:cNvSpPr>
          <p:nvPr>
            <p:ph idx="1"/>
          </p:nvPr>
        </p:nvSpPr>
        <p:spPr/>
        <p:txBody>
          <a:bodyPr>
            <a:normAutofit/>
          </a:bodyPr>
          <a:lstStyle/>
          <a:p>
            <a:r>
              <a:rPr lang="zh-TW" altLang="en-US" dirty="0" smtClean="0"/>
              <a:t>以</a:t>
            </a:r>
            <a:r>
              <a:rPr lang="zh-TW" altLang="en-US" dirty="0" smtClean="0">
                <a:solidFill>
                  <a:srgbClr val="C00000"/>
                </a:solidFill>
              </a:rPr>
              <a:t>正反</a:t>
            </a:r>
            <a:r>
              <a:rPr lang="zh-TW" altLang="en-US" dirty="0">
                <a:solidFill>
                  <a:srgbClr val="C00000"/>
                </a:solidFill>
              </a:rPr>
              <a:t>器</a:t>
            </a:r>
            <a:r>
              <a:rPr lang="en-US" altLang="zh-TW" dirty="0"/>
              <a:t>(flip-flop gate)</a:t>
            </a:r>
            <a:r>
              <a:rPr lang="zh-TW" altLang="en-US" dirty="0"/>
              <a:t>儲存</a:t>
            </a:r>
            <a:r>
              <a:rPr lang="zh-TW" altLang="en-US" dirty="0" smtClean="0"/>
              <a:t>資料。</a:t>
            </a:r>
            <a:endParaRPr lang="en-US" altLang="zh-TW" dirty="0" smtClean="0"/>
          </a:p>
          <a:p>
            <a:r>
              <a:rPr lang="zh-TW" altLang="en-US" dirty="0" smtClean="0"/>
              <a:t>取名</a:t>
            </a:r>
            <a:r>
              <a:rPr lang="zh-TW" altLang="en-US" dirty="0"/>
              <a:t>「靜態」的原因是因為只要電源維持住， 並不需要做</a:t>
            </a:r>
            <a:r>
              <a:rPr lang="zh-TW" altLang="en-US" dirty="0">
                <a:solidFill>
                  <a:srgbClr val="C00000"/>
                </a:solidFill>
              </a:rPr>
              <a:t>更新</a:t>
            </a:r>
            <a:r>
              <a:rPr lang="en-US" altLang="zh-TW" dirty="0"/>
              <a:t>(refresh)</a:t>
            </a:r>
            <a:r>
              <a:rPr lang="zh-TW" altLang="en-US" dirty="0"/>
              <a:t>的動作</a:t>
            </a:r>
            <a:r>
              <a:rPr lang="zh-TW" altLang="en-US" dirty="0" smtClean="0"/>
              <a:t>。</a:t>
            </a:r>
            <a:endParaRPr lang="en-US" altLang="zh-TW" dirty="0" smtClean="0"/>
          </a:p>
          <a:p>
            <a:r>
              <a:rPr lang="zh-TW" altLang="en-US" dirty="0" smtClean="0"/>
              <a:t>速度</a:t>
            </a:r>
            <a:r>
              <a:rPr lang="zh-TW" altLang="en-US" dirty="0"/>
              <a:t>較快</a:t>
            </a:r>
            <a:r>
              <a:rPr lang="zh-TW" altLang="en-US" dirty="0" smtClean="0"/>
              <a:t>，價錢</a:t>
            </a:r>
            <a:r>
              <a:rPr lang="zh-TW" altLang="en-US" dirty="0"/>
              <a:t>也貴些</a:t>
            </a:r>
            <a:r>
              <a:rPr lang="zh-TW" altLang="en-US" dirty="0" smtClean="0"/>
              <a:t>。</a:t>
            </a:r>
            <a:endParaRPr lang="zh-TW" altLang="en-US" dirty="0"/>
          </a:p>
        </p:txBody>
      </p:sp>
    </p:spTree>
    <p:extLst>
      <p:ext uri="{BB962C8B-B14F-4D97-AF65-F5344CB8AC3E}">
        <p14:creationId xmlns:p14="http://schemas.microsoft.com/office/powerpoint/2010/main" val="1742399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dirty="0" smtClean="0"/>
              <a:t>DRAM</a:t>
            </a:r>
            <a:br>
              <a:rPr lang="en-US" altLang="zh-TW" dirty="0" smtClean="0"/>
            </a:br>
            <a:r>
              <a:rPr lang="zh-TW" altLang="en-US" dirty="0" smtClean="0"/>
              <a:t>動態</a:t>
            </a:r>
            <a:r>
              <a:rPr lang="zh-TW" altLang="en-US" dirty="0"/>
              <a:t>隨機存取</a:t>
            </a:r>
            <a:r>
              <a:rPr lang="zh-TW" altLang="en-US" dirty="0" smtClean="0"/>
              <a:t>記憶體</a:t>
            </a:r>
            <a:endParaRPr lang="zh-TW" altLang="en-US" dirty="0"/>
          </a:p>
        </p:txBody>
      </p:sp>
      <p:sp>
        <p:nvSpPr>
          <p:cNvPr id="5" name="內容版面配置區 4"/>
          <p:cNvSpPr>
            <a:spLocks noGrp="1"/>
          </p:cNvSpPr>
          <p:nvPr>
            <p:ph idx="1"/>
          </p:nvPr>
        </p:nvSpPr>
        <p:spPr/>
        <p:txBody>
          <a:bodyPr>
            <a:normAutofit/>
          </a:bodyPr>
          <a:lstStyle/>
          <a:p>
            <a:r>
              <a:rPr lang="zh-TW" altLang="en-US" dirty="0"/>
              <a:t>以</a:t>
            </a:r>
            <a:r>
              <a:rPr lang="zh-TW" altLang="en-US" dirty="0">
                <a:solidFill>
                  <a:srgbClr val="C00000"/>
                </a:solidFill>
              </a:rPr>
              <a:t>電容器</a:t>
            </a:r>
            <a:r>
              <a:rPr lang="en-US" altLang="zh-TW" dirty="0"/>
              <a:t>(capacitor)</a:t>
            </a:r>
            <a:r>
              <a:rPr lang="zh-TW" altLang="en-US" dirty="0"/>
              <a:t>儲存</a:t>
            </a:r>
            <a:r>
              <a:rPr lang="zh-TW" altLang="en-US" dirty="0" smtClean="0"/>
              <a:t>資料。</a:t>
            </a:r>
            <a:endParaRPr lang="en-US" altLang="zh-TW" dirty="0" smtClean="0"/>
          </a:p>
          <a:p>
            <a:r>
              <a:rPr lang="zh-TW" altLang="en-US" dirty="0" smtClean="0"/>
              <a:t>因</a:t>
            </a:r>
            <a:r>
              <a:rPr lang="zh-TW" altLang="en-US" dirty="0"/>
              <a:t>電容器會隨時間逐漸</a:t>
            </a:r>
            <a:r>
              <a:rPr lang="zh-TW" altLang="en-US" dirty="0" smtClean="0"/>
              <a:t>失去電容</a:t>
            </a:r>
            <a:r>
              <a:rPr lang="zh-TW" altLang="en-US" dirty="0"/>
              <a:t>量，因此須動態週期性地</a:t>
            </a:r>
            <a:r>
              <a:rPr lang="zh-TW" altLang="en-US" dirty="0" smtClean="0">
                <a:solidFill>
                  <a:srgbClr val="C00000"/>
                </a:solidFill>
              </a:rPr>
              <a:t>更新</a:t>
            </a:r>
            <a:r>
              <a:rPr lang="en-US" altLang="zh-TW" dirty="0" smtClean="0"/>
              <a:t>(</a:t>
            </a:r>
            <a:r>
              <a:rPr lang="en-US" altLang="zh-TW" dirty="0"/>
              <a:t>refresh</a:t>
            </a:r>
            <a:r>
              <a:rPr lang="en-US" altLang="zh-TW" dirty="0" smtClean="0"/>
              <a:t>)</a:t>
            </a:r>
            <a:r>
              <a:rPr lang="zh-TW" altLang="en-US" dirty="0"/>
              <a:t>內容</a:t>
            </a:r>
            <a:r>
              <a:rPr lang="zh-TW" altLang="en-US" dirty="0" smtClean="0"/>
              <a:t>，</a:t>
            </a:r>
            <a:r>
              <a:rPr lang="zh-TW" altLang="en-US" dirty="0"/>
              <a:t>故取名為動態隨機存取記憶體</a:t>
            </a:r>
            <a:r>
              <a:rPr lang="zh-TW" altLang="en-US" dirty="0" smtClean="0"/>
              <a:t>。</a:t>
            </a:r>
            <a:endParaRPr lang="en-US" altLang="zh-TW" dirty="0" smtClean="0"/>
          </a:p>
          <a:p>
            <a:r>
              <a:rPr lang="zh-TW" altLang="en-US" dirty="0" smtClean="0"/>
              <a:t>速度</a:t>
            </a:r>
            <a:r>
              <a:rPr lang="zh-TW" altLang="en-US" dirty="0"/>
              <a:t>較慢</a:t>
            </a:r>
            <a:r>
              <a:rPr lang="zh-TW" altLang="en-US" dirty="0" smtClean="0"/>
              <a:t>，但價錢</a:t>
            </a:r>
            <a:r>
              <a:rPr lang="zh-TW" altLang="en-US" dirty="0"/>
              <a:t>便宜許多</a:t>
            </a:r>
            <a:r>
              <a:rPr lang="zh-TW" altLang="en-US" dirty="0" smtClean="0"/>
              <a:t>。</a:t>
            </a:r>
            <a:endParaRPr lang="zh-TW" altLang="en-US" dirty="0"/>
          </a:p>
        </p:txBody>
      </p:sp>
    </p:spTree>
    <p:extLst>
      <p:ext uri="{BB962C8B-B14F-4D97-AF65-F5344CB8AC3E}">
        <p14:creationId xmlns:p14="http://schemas.microsoft.com/office/powerpoint/2010/main" val="29400954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DRAM</a:t>
            </a:r>
            <a:br>
              <a:rPr lang="en-US" altLang="zh-TW" dirty="0"/>
            </a:br>
            <a:r>
              <a:rPr lang="zh-TW" altLang="en-US" dirty="0"/>
              <a:t>動態隨機存取記憶體</a:t>
            </a:r>
          </a:p>
        </p:txBody>
      </p:sp>
      <p:sp>
        <p:nvSpPr>
          <p:cNvPr id="3" name="內容版面配置區 2"/>
          <p:cNvSpPr>
            <a:spLocks noGrp="1"/>
          </p:cNvSpPr>
          <p:nvPr>
            <p:ph idx="1"/>
          </p:nvPr>
        </p:nvSpPr>
        <p:spPr/>
        <p:txBody>
          <a:bodyPr/>
          <a:lstStyle/>
          <a:p>
            <a:r>
              <a:rPr lang="zh-TW" altLang="en-US" dirty="0"/>
              <a:t>在相同的晶片面積下，</a:t>
            </a:r>
            <a:r>
              <a:rPr lang="en-US" altLang="zh-TW" dirty="0"/>
              <a:t>DRAM</a:t>
            </a:r>
            <a:r>
              <a:rPr lang="zh-TW" altLang="en-US" dirty="0"/>
              <a:t>容量大於</a:t>
            </a:r>
            <a:r>
              <a:rPr lang="en-US" altLang="zh-TW" dirty="0"/>
              <a:t>SRAM</a:t>
            </a:r>
            <a:r>
              <a:rPr lang="zh-TW" altLang="en-US" dirty="0"/>
              <a:t>四倍</a:t>
            </a:r>
            <a:r>
              <a:rPr lang="zh-TW" altLang="en-US" dirty="0" smtClean="0"/>
              <a:t>以上。</a:t>
            </a:r>
            <a:endParaRPr lang="en-US" altLang="zh-TW" dirty="0" smtClean="0"/>
          </a:p>
          <a:p>
            <a:r>
              <a:rPr lang="zh-TW" altLang="en-US" dirty="0" smtClean="0"/>
              <a:t>在</a:t>
            </a:r>
            <a:r>
              <a:rPr lang="zh-TW" altLang="en-US" dirty="0"/>
              <a:t>速度上，</a:t>
            </a:r>
            <a:r>
              <a:rPr lang="en-US" altLang="zh-TW" dirty="0"/>
              <a:t>SRAM</a:t>
            </a:r>
            <a:r>
              <a:rPr lang="zh-TW" altLang="en-US" dirty="0"/>
              <a:t>卻是比</a:t>
            </a:r>
            <a:r>
              <a:rPr lang="en-US" altLang="zh-TW" dirty="0"/>
              <a:t>DRAM</a:t>
            </a:r>
            <a:r>
              <a:rPr lang="zh-TW" altLang="en-US" dirty="0"/>
              <a:t>快四倍以上。</a:t>
            </a:r>
          </a:p>
          <a:p>
            <a:endParaRPr lang="zh-TW" altLang="en-US" dirty="0"/>
          </a:p>
        </p:txBody>
      </p:sp>
    </p:spTree>
    <p:extLst>
      <p:ext uri="{BB962C8B-B14F-4D97-AF65-F5344CB8AC3E}">
        <p14:creationId xmlns:p14="http://schemas.microsoft.com/office/powerpoint/2010/main" val="16842509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ROM</a:t>
            </a:r>
            <a:endParaRPr lang="zh-TW" altLang="en-US" dirty="0"/>
          </a:p>
        </p:txBody>
      </p:sp>
      <p:sp>
        <p:nvSpPr>
          <p:cNvPr id="5" name="內容版面配置區 4"/>
          <p:cNvSpPr>
            <a:spLocks noGrp="1"/>
          </p:cNvSpPr>
          <p:nvPr>
            <p:ph idx="1"/>
          </p:nvPr>
        </p:nvSpPr>
        <p:spPr/>
        <p:txBody>
          <a:bodyPr>
            <a:normAutofit/>
          </a:bodyPr>
          <a:lstStyle/>
          <a:p>
            <a:r>
              <a:rPr lang="en-US" altLang="zh-TW" sz="2400" dirty="0"/>
              <a:t>ROM</a:t>
            </a:r>
            <a:r>
              <a:rPr lang="zh-TW" altLang="en-US" sz="2400" dirty="0"/>
              <a:t>在關機後，仍可維持資料內容</a:t>
            </a:r>
            <a:r>
              <a:rPr lang="zh-TW" altLang="en-US" sz="2400" dirty="0" smtClean="0"/>
              <a:t>，可</a:t>
            </a:r>
            <a:r>
              <a:rPr lang="zh-TW" altLang="en-US" sz="2400" dirty="0"/>
              <a:t>用來儲存開機使用的</a:t>
            </a:r>
            <a:r>
              <a:rPr lang="zh-TW" altLang="en-US" sz="2400" dirty="0" smtClean="0"/>
              <a:t>程式。</a:t>
            </a:r>
            <a:endParaRPr lang="zh-TW" altLang="en-US" sz="2400" dirty="0"/>
          </a:p>
        </p:txBody>
      </p:sp>
      <p:graphicFrame>
        <p:nvGraphicFramePr>
          <p:cNvPr id="6" name="表格 5"/>
          <p:cNvGraphicFramePr>
            <a:graphicFrameLocks noGrp="1"/>
          </p:cNvGraphicFramePr>
          <p:nvPr>
            <p:extLst>
              <p:ext uri="{D42A27DB-BD31-4B8C-83A1-F6EECF244321}">
                <p14:modId xmlns:p14="http://schemas.microsoft.com/office/powerpoint/2010/main" val="2068828761"/>
              </p:ext>
            </p:extLst>
          </p:nvPr>
        </p:nvGraphicFramePr>
        <p:xfrm>
          <a:off x="1196625" y="2706765"/>
          <a:ext cx="7302900" cy="2010388"/>
        </p:xfrm>
        <a:graphic>
          <a:graphicData uri="http://schemas.openxmlformats.org/drawingml/2006/table">
            <a:tbl>
              <a:tblPr firstRow="1" bandRow="1">
                <a:effectLst>
                  <a:outerShdw blurRad="63500" sx="102000" sy="102000" algn="ctr" rotWithShape="0">
                    <a:prstClr val="black">
                      <a:alpha val="40000"/>
                    </a:prstClr>
                  </a:outerShdw>
                </a:effectLst>
                <a:tableStyleId>{22838BEF-8BB2-4498-84A7-C5851F593DF1}</a:tableStyleId>
              </a:tblPr>
              <a:tblGrid>
                <a:gridCol w="3027425">
                  <a:extLst>
                    <a:ext uri="{9D8B030D-6E8A-4147-A177-3AD203B41FA5}">
                      <a16:colId xmlns="" xmlns:a16="http://schemas.microsoft.com/office/drawing/2014/main" val="20000"/>
                    </a:ext>
                  </a:extLst>
                </a:gridCol>
                <a:gridCol w="4275475">
                  <a:extLst>
                    <a:ext uri="{9D8B030D-6E8A-4147-A177-3AD203B41FA5}">
                      <a16:colId xmlns="" xmlns:a16="http://schemas.microsoft.com/office/drawing/2014/main" val="20001"/>
                    </a:ext>
                  </a:extLst>
                </a:gridCol>
              </a:tblGrid>
              <a:tr h="586182">
                <a:tc>
                  <a:txBody>
                    <a:bodyPr/>
                    <a:lstStyle/>
                    <a:p>
                      <a:pPr>
                        <a:lnSpc>
                          <a:spcPct val="100000"/>
                        </a:lnSpc>
                      </a:pPr>
                      <a:r>
                        <a:rPr lang="en-US" altLang="zh-TW" sz="1800" b="1" u="none" strike="noStrike" kern="1200" baseline="0" dirty="0" smtClean="0">
                          <a:solidFill>
                            <a:srgbClr val="C00000"/>
                          </a:solidFill>
                          <a:latin typeface="微軟正黑體" pitchFamily="34" charset="-120"/>
                          <a:ea typeface="微軟正黑體" pitchFamily="34" charset="-120"/>
                        </a:rPr>
                        <a:t>PROM </a:t>
                      </a:r>
                      <a:r>
                        <a:rPr lang="en-US" altLang="zh-TW" sz="1800" b="1" dirty="0" smtClean="0">
                          <a:latin typeface="微軟正黑體" pitchFamily="34" charset="-120"/>
                          <a:ea typeface="微軟正黑體" pitchFamily="34" charset="-120"/>
                        </a:rPr>
                        <a:t>(</a:t>
                      </a:r>
                      <a:r>
                        <a:rPr lang="zh-TW" altLang="en-US" sz="1800" b="1" dirty="0" smtClean="0">
                          <a:latin typeface="微軟正黑體" pitchFamily="34" charset="-120"/>
                          <a:ea typeface="微軟正黑體" pitchFamily="34" charset="-120"/>
                        </a:rPr>
                        <a:t>可程式化的唯讀記憶體</a:t>
                      </a:r>
                      <a:r>
                        <a:rPr lang="en-US" altLang="zh-TW" sz="1800" b="1" dirty="0" smtClean="0">
                          <a:latin typeface="微軟正黑體" pitchFamily="34" charset="-120"/>
                          <a:ea typeface="微軟正黑體" pitchFamily="34" charset="-120"/>
                        </a:rPr>
                        <a:t>)</a:t>
                      </a:r>
                      <a:r>
                        <a:rPr lang="zh-TW" altLang="en-US" sz="1800" b="1" dirty="0" smtClean="0">
                          <a:latin typeface="微軟正黑體" pitchFamily="34" charset="-120"/>
                          <a:ea typeface="微軟正黑體" pitchFamily="34" charset="-120"/>
                        </a:rPr>
                        <a:t> </a:t>
                      </a:r>
                      <a:endParaRPr lang="zh-TW" altLang="en-US" sz="1800" b="1" dirty="0">
                        <a:latin typeface="微軟正黑體" pitchFamily="34" charset="-120"/>
                        <a:ea typeface="微軟正黑體" pitchFamily="34" charset="-120"/>
                      </a:endParaRPr>
                    </a:p>
                  </a:txBody>
                  <a:tcPr marT="34290" marB="34290"/>
                </a:tc>
                <a:tc>
                  <a:txBody>
                    <a:bodyPr/>
                    <a:lstStyle/>
                    <a:p>
                      <a:pPr>
                        <a:lnSpc>
                          <a:spcPct val="100000"/>
                        </a:lnSpc>
                      </a:pPr>
                      <a:r>
                        <a:rPr lang="zh-TW" altLang="en-US" sz="1800" b="1" u="none" strike="noStrike" kern="1200" baseline="0" dirty="0" smtClean="0">
                          <a:latin typeface="微軟正黑體" pitchFamily="34" charset="-120"/>
                          <a:ea typeface="微軟正黑體" pitchFamily="34" charset="-120"/>
                        </a:rPr>
                        <a:t>可讓使用者儲存所需的程式，一旦儲存後，就不可再改寫。</a:t>
                      </a:r>
                      <a:endParaRPr lang="zh-TW" altLang="en-US" sz="1800" b="1" dirty="0">
                        <a:latin typeface="微軟正黑體" pitchFamily="34" charset="-120"/>
                        <a:ea typeface="微軟正黑體" pitchFamily="34" charset="-120"/>
                      </a:endParaRPr>
                    </a:p>
                  </a:txBody>
                  <a:tcPr marT="34290" marB="34290"/>
                </a:tc>
                <a:extLst>
                  <a:ext uri="{0D108BD9-81ED-4DB2-BD59-A6C34878D82A}">
                    <a16:rowId xmlns="" xmlns:a16="http://schemas.microsoft.com/office/drawing/2014/main" val="10000"/>
                  </a:ext>
                </a:extLst>
              </a:tr>
              <a:tr h="586182">
                <a:tc>
                  <a:txBody>
                    <a:bodyPr/>
                    <a:lstStyle/>
                    <a:p>
                      <a:pPr>
                        <a:lnSpc>
                          <a:spcPct val="100000"/>
                        </a:lnSpc>
                      </a:pPr>
                      <a:r>
                        <a:rPr lang="en-US" altLang="zh-TW" sz="1800" b="1" u="none" strike="noStrike" kern="1200" baseline="0" dirty="0" smtClean="0">
                          <a:solidFill>
                            <a:srgbClr val="C00000"/>
                          </a:solidFill>
                          <a:latin typeface="微軟正黑體" pitchFamily="34" charset="-120"/>
                          <a:ea typeface="微軟正黑體" pitchFamily="34" charset="-120"/>
                        </a:rPr>
                        <a:t>EPROM </a:t>
                      </a:r>
                      <a:r>
                        <a:rPr lang="en-US" altLang="zh-TW" sz="1800" b="1" dirty="0" smtClean="0">
                          <a:latin typeface="微軟正黑體" pitchFamily="34" charset="-120"/>
                          <a:ea typeface="微軟正黑體" pitchFamily="34" charset="-120"/>
                        </a:rPr>
                        <a:t>(</a:t>
                      </a:r>
                      <a:r>
                        <a:rPr lang="zh-TW" altLang="en-US" sz="1800" b="1" dirty="0" smtClean="0">
                          <a:latin typeface="微軟正黑體" pitchFamily="34" charset="-120"/>
                          <a:ea typeface="微軟正黑體" pitchFamily="34" charset="-120"/>
                        </a:rPr>
                        <a:t>可擦拭及程式化的唯讀記憶體</a:t>
                      </a:r>
                      <a:r>
                        <a:rPr lang="en-US" altLang="zh-TW" sz="1800" b="1" dirty="0" smtClean="0">
                          <a:latin typeface="微軟正黑體" pitchFamily="34" charset="-120"/>
                          <a:ea typeface="微軟正黑體" pitchFamily="34" charset="-120"/>
                        </a:rPr>
                        <a:t>)</a:t>
                      </a:r>
                      <a:endParaRPr lang="zh-TW" altLang="en-US" sz="1800" b="1" dirty="0">
                        <a:latin typeface="微軟正黑體" pitchFamily="34" charset="-120"/>
                        <a:ea typeface="微軟正黑體" pitchFamily="34" charset="-120"/>
                      </a:endParaRPr>
                    </a:p>
                  </a:txBody>
                  <a:tcPr marT="34290" marB="34290"/>
                </a:tc>
                <a:tc>
                  <a:txBody>
                    <a:bodyPr/>
                    <a:lstStyle/>
                    <a:p>
                      <a:pPr>
                        <a:lnSpc>
                          <a:spcPct val="100000"/>
                        </a:lnSpc>
                      </a:pPr>
                      <a:r>
                        <a:rPr lang="zh-TW" altLang="en-US" sz="1800" b="1" u="none" strike="noStrike" kern="1200" baseline="0" dirty="0" smtClean="0">
                          <a:latin typeface="微軟正黑體" pitchFamily="34" charset="-120"/>
                          <a:ea typeface="微軟正黑體" pitchFamily="34" charset="-120"/>
                        </a:rPr>
                        <a:t>可以改寫，但必須以紫外線照射來擦拭。</a:t>
                      </a:r>
                      <a:endParaRPr lang="zh-TW" altLang="en-US" sz="1800" b="1" dirty="0">
                        <a:latin typeface="微軟正黑體" pitchFamily="34" charset="-120"/>
                        <a:ea typeface="微軟正黑體" pitchFamily="34" charset="-120"/>
                      </a:endParaRPr>
                    </a:p>
                  </a:txBody>
                  <a:tcPr marT="34290" marB="34290"/>
                </a:tc>
                <a:extLst>
                  <a:ext uri="{0D108BD9-81ED-4DB2-BD59-A6C34878D82A}">
                    <a16:rowId xmlns="" xmlns:a16="http://schemas.microsoft.com/office/drawing/2014/main" val="10001"/>
                  </a:ext>
                </a:extLst>
              </a:tr>
              <a:tr h="7759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kern="1200" baseline="0" dirty="0" smtClean="0">
                          <a:solidFill>
                            <a:srgbClr val="C00000"/>
                          </a:solidFill>
                          <a:latin typeface="微軟正黑體" pitchFamily="34" charset="-120"/>
                          <a:ea typeface="微軟正黑體" pitchFamily="34" charset="-120"/>
                        </a:rPr>
                        <a:t>EEPROM </a:t>
                      </a:r>
                      <a:r>
                        <a:rPr lang="en-US" altLang="zh-TW" sz="1800" b="1" dirty="0" smtClean="0">
                          <a:latin typeface="微軟正黑體" pitchFamily="34" charset="-120"/>
                          <a:ea typeface="微軟正黑體" pitchFamily="34" charset="-120"/>
                        </a:rPr>
                        <a:t>(</a:t>
                      </a:r>
                      <a:r>
                        <a:rPr lang="zh-TW" altLang="en-US" sz="1800" b="1" dirty="0" smtClean="0">
                          <a:latin typeface="微軟正黑體" pitchFamily="34" charset="-120"/>
                          <a:ea typeface="微軟正黑體" pitchFamily="34" charset="-120"/>
                        </a:rPr>
                        <a:t>可以電子擦拭及程式化的唯讀記憶體</a:t>
                      </a:r>
                      <a:r>
                        <a:rPr lang="en-US" altLang="zh-TW" sz="1800" b="1" dirty="0" smtClean="0">
                          <a:latin typeface="微軟正黑體" pitchFamily="34" charset="-120"/>
                          <a:ea typeface="微軟正黑體" pitchFamily="34" charset="-120"/>
                        </a:rPr>
                        <a:t>)</a:t>
                      </a:r>
                      <a:endParaRPr lang="zh-TW" altLang="en-US" sz="1800" b="1" dirty="0">
                        <a:latin typeface="微軟正黑體" pitchFamily="34" charset="-120"/>
                        <a:ea typeface="微軟正黑體" pitchFamily="34" charset="-120"/>
                      </a:endParaRPr>
                    </a:p>
                  </a:txBody>
                  <a:tcPr marT="34290" marB="34290"/>
                </a:tc>
                <a:tc>
                  <a:txBody>
                    <a:bodyPr/>
                    <a:lstStyle/>
                    <a:p>
                      <a:pPr>
                        <a:lnSpc>
                          <a:spcPct val="100000"/>
                        </a:lnSpc>
                      </a:pPr>
                      <a:r>
                        <a:rPr lang="zh-TW" altLang="en-US" sz="1800" b="1" u="none" strike="noStrike" kern="1200" baseline="0" dirty="0" smtClean="0">
                          <a:latin typeface="微軟正黑體" pitchFamily="34" charset="-120"/>
                          <a:ea typeface="微軟正黑體" pitchFamily="34" charset="-120"/>
                        </a:rPr>
                        <a:t>可直接從電腦進行改寫，最為方便，廣泛應用於</a:t>
                      </a:r>
                      <a:r>
                        <a:rPr lang="en-US" altLang="zh-TW" sz="1800" b="1" u="none" strike="noStrike" kern="1200" baseline="0" dirty="0" smtClean="0">
                          <a:latin typeface="微軟正黑體" pitchFamily="34" charset="-120"/>
                          <a:ea typeface="微軟正黑體" pitchFamily="34" charset="-120"/>
                        </a:rPr>
                        <a:t>BIOS</a:t>
                      </a:r>
                      <a:r>
                        <a:rPr lang="zh-TW" altLang="en-US" sz="1800" b="1" u="none" strike="noStrike" kern="1200" baseline="0" dirty="0" smtClean="0">
                          <a:latin typeface="微軟正黑體" pitchFamily="34" charset="-120"/>
                          <a:ea typeface="微軟正黑體" pitchFamily="34" charset="-120"/>
                        </a:rPr>
                        <a:t>晶片及快閃記憶體。</a:t>
                      </a:r>
                      <a:endParaRPr lang="zh-TW" altLang="en-US" sz="1800" b="1" dirty="0">
                        <a:latin typeface="微軟正黑體" pitchFamily="34" charset="-120"/>
                        <a:ea typeface="微軟正黑體" pitchFamily="34" charset="-120"/>
                      </a:endParaRPr>
                    </a:p>
                  </a:txBody>
                  <a:tcPr marT="34290" marB="34290"/>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1686200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3-2 </a:t>
            </a:r>
            <a:r>
              <a:rPr lang="zh-TW" altLang="en-US" dirty="0"/>
              <a:t>主記憶體</a:t>
            </a:r>
          </a:p>
        </p:txBody>
      </p:sp>
      <p:sp>
        <p:nvSpPr>
          <p:cNvPr id="5" name="內容版面配置區 4"/>
          <p:cNvSpPr>
            <a:spLocks noGrp="1"/>
          </p:cNvSpPr>
          <p:nvPr>
            <p:ph idx="1"/>
          </p:nvPr>
        </p:nvSpPr>
        <p:spPr/>
        <p:txBody>
          <a:bodyPr>
            <a:normAutofit fontScale="85000" lnSpcReduction="10000"/>
          </a:bodyPr>
          <a:lstStyle/>
          <a:p>
            <a:r>
              <a:rPr lang="zh-TW" altLang="en-US" dirty="0" smtClean="0"/>
              <a:t>主記憶體</a:t>
            </a:r>
            <a:r>
              <a:rPr lang="zh-TW" altLang="en-US" dirty="0"/>
              <a:t>速度比快取記憶體等慢，但比起硬碟</a:t>
            </a:r>
            <a:r>
              <a:rPr lang="zh-TW" altLang="en-US" dirty="0" smtClean="0"/>
              <a:t>，還是</a:t>
            </a:r>
            <a:r>
              <a:rPr lang="zh-TW" altLang="en-US" dirty="0"/>
              <a:t>快了</a:t>
            </a:r>
            <a:r>
              <a:rPr lang="zh-TW" altLang="en-US" dirty="0" smtClean="0"/>
              <a:t>許多倍。</a:t>
            </a:r>
            <a:endParaRPr lang="en-US" altLang="zh-TW" dirty="0" smtClean="0"/>
          </a:p>
          <a:p>
            <a:r>
              <a:rPr lang="zh-TW" altLang="en-US" dirty="0" smtClean="0"/>
              <a:t>記憶體</a:t>
            </a:r>
            <a:r>
              <a:rPr lang="zh-TW" altLang="en-US" dirty="0"/>
              <a:t>愈大、就</a:t>
            </a:r>
            <a:r>
              <a:rPr lang="zh-TW" altLang="en-US" dirty="0" smtClean="0"/>
              <a:t>能將愈多程式</a:t>
            </a:r>
            <a:r>
              <a:rPr lang="zh-TW" altLang="en-US" dirty="0"/>
              <a:t>及資料從硬碟</a:t>
            </a:r>
            <a:r>
              <a:rPr lang="zh-TW" altLang="en-US" dirty="0" smtClean="0"/>
              <a:t>載入至記憶體</a:t>
            </a:r>
            <a:r>
              <a:rPr lang="zh-TW" altLang="en-US" dirty="0"/>
              <a:t>中</a:t>
            </a:r>
            <a:r>
              <a:rPr lang="zh-TW" altLang="en-US" dirty="0" smtClean="0"/>
              <a:t>，</a:t>
            </a:r>
            <a:r>
              <a:rPr lang="en-US" altLang="zh-TW" dirty="0" smtClean="0"/>
              <a:t>CPU</a:t>
            </a:r>
            <a:r>
              <a:rPr lang="zh-TW" altLang="en-US" dirty="0"/>
              <a:t>的執行效率也就愈高</a:t>
            </a:r>
            <a:r>
              <a:rPr lang="zh-TW" altLang="en-US" dirty="0" smtClean="0"/>
              <a:t>。</a:t>
            </a:r>
            <a:endParaRPr lang="en-US" altLang="zh-TW" dirty="0" smtClean="0"/>
          </a:p>
          <a:p>
            <a:r>
              <a:rPr lang="zh-TW" altLang="en-US" dirty="0" smtClean="0"/>
              <a:t>若程式</a:t>
            </a:r>
            <a:r>
              <a:rPr lang="zh-TW" altLang="en-US" dirty="0"/>
              <a:t>資料太大或太</a:t>
            </a:r>
            <a:r>
              <a:rPr lang="zh-TW" altLang="en-US" dirty="0" smtClean="0"/>
              <a:t>多而無法載入有限</a:t>
            </a:r>
            <a:r>
              <a:rPr lang="zh-TW" altLang="en-US" dirty="0"/>
              <a:t>的記憶體中</a:t>
            </a:r>
            <a:r>
              <a:rPr lang="zh-TW" altLang="en-US" dirty="0" smtClean="0"/>
              <a:t>，</a:t>
            </a:r>
            <a:r>
              <a:rPr lang="en-US" altLang="zh-TW" dirty="0" smtClean="0"/>
              <a:t>CPU</a:t>
            </a:r>
            <a:r>
              <a:rPr lang="zh-TW" altLang="en-US" dirty="0"/>
              <a:t>就必須從硬碟</a:t>
            </a:r>
            <a:r>
              <a:rPr lang="zh-TW" altLang="en-US" dirty="0" smtClean="0"/>
              <a:t>中讀取資料</a:t>
            </a:r>
            <a:r>
              <a:rPr lang="zh-TW" altLang="en-US" dirty="0"/>
              <a:t>或</a:t>
            </a:r>
            <a:r>
              <a:rPr lang="zh-TW" altLang="en-US" dirty="0" smtClean="0"/>
              <a:t>程式，整個</a:t>
            </a:r>
            <a:r>
              <a:rPr lang="zh-TW" altLang="en-US" dirty="0"/>
              <a:t>速度就慢</a:t>
            </a:r>
            <a:r>
              <a:rPr lang="zh-TW" altLang="en-US" dirty="0" smtClean="0"/>
              <a:t>了。</a:t>
            </a:r>
            <a:endParaRPr lang="zh-TW" altLang="en-US" dirty="0"/>
          </a:p>
        </p:txBody>
      </p:sp>
    </p:spTree>
    <p:extLst>
      <p:ext uri="{BB962C8B-B14F-4D97-AF65-F5344CB8AC3E}">
        <p14:creationId xmlns:p14="http://schemas.microsoft.com/office/powerpoint/2010/main" val="39533371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06096" y="1692374"/>
            <a:ext cx="8229600" cy="2904601"/>
          </a:xfrm>
        </p:spPr>
        <p:txBody>
          <a:bodyPr>
            <a:normAutofit/>
          </a:bodyPr>
          <a:lstStyle/>
          <a:p>
            <a:pPr>
              <a:lnSpc>
                <a:spcPct val="110000"/>
              </a:lnSpc>
            </a:pPr>
            <a:r>
              <a:rPr lang="zh-TW" altLang="en-US" dirty="0" smtClean="0">
                <a:solidFill>
                  <a:srgbClr val="C00000"/>
                </a:solidFill>
              </a:rPr>
              <a:t>人工記憶體 </a:t>
            </a:r>
            <a:r>
              <a:rPr lang="en-US" altLang="zh-TW" dirty="0" smtClean="0">
                <a:solidFill>
                  <a:srgbClr val="C00000"/>
                </a:solidFill>
              </a:rPr>
              <a:t>vs. </a:t>
            </a:r>
            <a:r>
              <a:rPr lang="zh-TW" altLang="en-US" dirty="0" smtClean="0">
                <a:solidFill>
                  <a:srgbClr val="C00000"/>
                </a:solidFill>
              </a:rPr>
              <a:t>天工記憶體</a:t>
            </a:r>
            <a:endParaRPr lang="en-US" altLang="zh-TW" dirty="0" smtClean="0">
              <a:solidFill>
                <a:srgbClr val="C00000"/>
              </a:solidFill>
            </a:endParaRPr>
          </a:p>
          <a:p>
            <a:pPr>
              <a:lnSpc>
                <a:spcPct val="110000"/>
              </a:lnSpc>
            </a:pPr>
            <a:r>
              <a:rPr lang="zh-TW" altLang="en-US" dirty="0" smtClean="0"/>
              <a:t>處理器的晶片設計走向立體化堆疊，近年競爭極為激烈的高頻寬記憶體（</a:t>
            </a:r>
            <a:r>
              <a:rPr lang="en-US" altLang="zh-TW" dirty="0" smtClean="0"/>
              <a:t>HBM</a:t>
            </a:r>
            <a:r>
              <a:rPr lang="zh-TW" altLang="en-US" dirty="0" smtClean="0"/>
              <a:t>）系列，也利用三維先進封裝技術，將</a:t>
            </a:r>
            <a:r>
              <a:rPr lang="en-US" altLang="zh-TW" dirty="0" smtClean="0"/>
              <a:t>DRAM</a:t>
            </a:r>
            <a:r>
              <a:rPr lang="zh-TW" altLang="en-US" dirty="0" smtClean="0"/>
              <a:t>堆疊出速度更快、功耗更低和容量更大的記憶體，以因應人工智慧運算晶片的需求。</a:t>
            </a:r>
          </a:p>
          <a:p>
            <a:pPr>
              <a:lnSpc>
                <a:spcPct val="110000"/>
              </a:lnSpc>
            </a:pPr>
            <a:r>
              <a:rPr lang="zh-TW" altLang="en-US" dirty="0" smtClean="0"/>
              <a:t>　　</a:t>
            </a:r>
            <a:endParaRPr lang="zh-TW" altLang="en-US" dirty="0"/>
          </a:p>
        </p:txBody>
      </p:sp>
    </p:spTree>
    <p:extLst>
      <p:ext uri="{BB962C8B-B14F-4D97-AF65-F5344CB8AC3E}">
        <p14:creationId xmlns:p14="http://schemas.microsoft.com/office/powerpoint/2010/main" val="20575499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a:lnSpc>
                <a:spcPct val="110000"/>
              </a:lnSpc>
            </a:pPr>
            <a:r>
              <a:rPr lang="zh-TW" altLang="en-US" dirty="0"/>
              <a:t>人工記憶體在單位空間所能儲存的記憶容量固然驚人，但這與老天爺在小小細胞內就能嵌入大量遺傳資訊</a:t>
            </a:r>
            <a:r>
              <a:rPr lang="en-US" altLang="zh-TW" dirty="0"/>
              <a:t>DNA</a:t>
            </a:r>
            <a:r>
              <a:rPr lang="zh-TW" altLang="en-US" dirty="0"/>
              <a:t>相比，仍是小巫見大巫</a:t>
            </a:r>
            <a:r>
              <a:rPr lang="zh-TW" altLang="en-US" dirty="0" smtClean="0"/>
              <a:t>。</a:t>
            </a:r>
            <a:endParaRPr lang="en-US" altLang="zh-TW" dirty="0" smtClean="0"/>
          </a:p>
          <a:p>
            <a:pPr>
              <a:lnSpc>
                <a:spcPct val="110000"/>
              </a:lnSpc>
            </a:pPr>
            <a:r>
              <a:rPr lang="zh-TW" altLang="en-US" dirty="0" smtClean="0"/>
              <a:t>遺傳</a:t>
            </a:r>
            <a:r>
              <a:rPr lang="zh-TW" altLang="en-US" dirty="0"/>
              <a:t>基因資訊由一種使用</a:t>
            </a:r>
            <a:r>
              <a:rPr lang="en-US" altLang="zh-TW" dirty="0"/>
              <a:t>A</a:t>
            </a:r>
            <a:r>
              <a:rPr lang="zh-TW" altLang="en-US" dirty="0"/>
              <a:t>、</a:t>
            </a:r>
            <a:r>
              <a:rPr lang="en-US" altLang="zh-TW" dirty="0"/>
              <a:t>G</a:t>
            </a:r>
            <a:r>
              <a:rPr lang="zh-TW" altLang="en-US" dirty="0"/>
              <a:t>、</a:t>
            </a:r>
            <a:r>
              <a:rPr lang="en-US" altLang="zh-TW" dirty="0"/>
              <a:t>C</a:t>
            </a:r>
            <a:r>
              <a:rPr lang="zh-TW" altLang="en-US" dirty="0"/>
              <a:t>、</a:t>
            </a:r>
            <a:r>
              <a:rPr lang="en-US" altLang="zh-TW" dirty="0"/>
              <a:t>T</a:t>
            </a:r>
            <a:r>
              <a:rPr lang="zh-TW" altLang="en-US" dirty="0"/>
              <a:t>四個字母的</a:t>
            </a:r>
            <a:r>
              <a:rPr lang="en-US" altLang="zh-TW" dirty="0"/>
              <a:t>DNA</a:t>
            </a:r>
            <a:r>
              <a:rPr lang="zh-TW" altLang="en-US" dirty="0"/>
              <a:t>語言所寫成，乃數位化的生命樂章</a:t>
            </a:r>
            <a:r>
              <a:rPr lang="zh-TW" altLang="en-US" dirty="0" smtClean="0"/>
              <a:t>。</a:t>
            </a:r>
            <a:endParaRPr lang="zh-TW" altLang="en-US" dirty="0"/>
          </a:p>
        </p:txBody>
      </p:sp>
    </p:spTree>
    <p:extLst>
      <p:ext uri="{BB962C8B-B14F-4D97-AF65-F5344CB8AC3E}">
        <p14:creationId xmlns:p14="http://schemas.microsoft.com/office/powerpoint/2010/main" val="1323681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從</a:t>
            </a:r>
            <a:r>
              <a:rPr lang="zh-TW" altLang="en-US" dirty="0"/>
              <a:t>七○年代起，一顆晶片所能容納的電晶體個數每兩年倍增，這就是著名的摩爾定律。</a:t>
            </a:r>
            <a:endParaRPr lang="en-US" altLang="zh-TW" dirty="0"/>
          </a:p>
          <a:p>
            <a:r>
              <a:rPr lang="zh-TW" altLang="en-US" dirty="0" smtClean="0"/>
              <a:t>經濟</a:t>
            </a:r>
            <a:r>
              <a:rPr lang="zh-TW" altLang="en-US" dirty="0"/>
              <a:t>面考量的摩爾第二定律指出，晶片設備成本大約每四年倍增</a:t>
            </a:r>
            <a:r>
              <a:rPr lang="zh-TW" altLang="en-US" dirty="0" smtClean="0"/>
              <a:t>。</a:t>
            </a:r>
            <a:endParaRPr lang="en-US" altLang="zh-TW" dirty="0"/>
          </a:p>
        </p:txBody>
      </p:sp>
    </p:spTree>
    <p:extLst>
      <p:ext uri="{BB962C8B-B14F-4D97-AF65-F5344CB8AC3E}">
        <p14:creationId xmlns:p14="http://schemas.microsoft.com/office/powerpoint/2010/main" val="445824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每個生物體的生命藍圖不僅可以代代演化相傳，而且如果環境合宜，它的保存年限還挺驚人的</a:t>
            </a:r>
            <a:r>
              <a:rPr lang="zh-TW" altLang="en-US" dirty="0" smtClean="0"/>
              <a:t>。</a:t>
            </a:r>
            <a:endParaRPr lang="en-US" altLang="zh-TW" smtClean="0"/>
          </a:p>
          <a:p>
            <a:r>
              <a:rPr lang="zh-TW" altLang="en-US" smtClean="0"/>
              <a:t>例如</a:t>
            </a:r>
            <a:r>
              <a:rPr lang="zh-TW" altLang="en-US" dirty="0"/>
              <a:t>，數萬年前冰封在西伯利亞的長毛象，它們的毛髮仍保有損害不大的</a:t>
            </a:r>
            <a:r>
              <a:rPr lang="en-US" altLang="zh-TW" dirty="0"/>
              <a:t>DNA</a:t>
            </a:r>
            <a:r>
              <a:rPr lang="zh-TW" altLang="en-US" dirty="0"/>
              <a:t>片段，讓科學家可以在幾萬年後將遺傳資訊讀出來。</a:t>
            </a:r>
          </a:p>
          <a:p>
            <a:endParaRPr lang="zh-TW" altLang="en-US" dirty="0"/>
          </a:p>
        </p:txBody>
      </p:sp>
    </p:spTree>
    <p:extLst>
      <p:ext uri="{BB962C8B-B14F-4D97-AF65-F5344CB8AC3E}">
        <p14:creationId xmlns:p14="http://schemas.microsoft.com/office/powerpoint/2010/main" val="9627742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mtClean="0"/>
              <a:t>3-3 </a:t>
            </a:r>
            <a:r>
              <a:rPr lang="zh-TW" altLang="en-US" smtClean="0"/>
              <a:t>執行程式</a:t>
            </a:r>
            <a:endParaRPr lang="zh-TW" altLang="en-US" dirty="0"/>
          </a:p>
        </p:txBody>
      </p:sp>
      <p:sp>
        <p:nvSpPr>
          <p:cNvPr id="5" name="內容版面配置區 4"/>
          <p:cNvSpPr>
            <a:spLocks noGrp="1"/>
          </p:cNvSpPr>
          <p:nvPr>
            <p:ph idx="1"/>
          </p:nvPr>
        </p:nvSpPr>
        <p:spPr/>
        <p:txBody>
          <a:bodyPr/>
          <a:lstStyle/>
          <a:p>
            <a:r>
              <a:rPr lang="zh-TW" altLang="en-US" dirty="0" smtClean="0">
                <a:solidFill>
                  <a:srgbClr val="C00000"/>
                </a:solidFill>
              </a:rPr>
              <a:t>擷取指令</a:t>
            </a:r>
            <a:r>
              <a:rPr lang="zh-TW" altLang="en-US" dirty="0" smtClean="0"/>
              <a:t>：</a:t>
            </a:r>
            <a:r>
              <a:rPr lang="en-US" altLang="zh-TW" dirty="0" smtClean="0"/>
              <a:t>CPU</a:t>
            </a:r>
            <a:r>
              <a:rPr lang="zh-TW" altLang="en-US" dirty="0" smtClean="0"/>
              <a:t>執行時，先由控制單元擷取</a:t>
            </a:r>
            <a:r>
              <a:rPr lang="en-US" altLang="zh-TW" dirty="0" smtClean="0"/>
              <a:t>(fetch)</a:t>
            </a:r>
            <a:r>
              <a:rPr lang="zh-TW" altLang="en-US" dirty="0" smtClean="0"/>
              <a:t>所要執行的指令，放在指令暫存器。</a:t>
            </a:r>
            <a:endParaRPr lang="en-US" altLang="zh-TW" dirty="0" smtClean="0"/>
          </a:p>
        </p:txBody>
      </p:sp>
    </p:spTree>
    <p:extLst>
      <p:ext uri="{BB962C8B-B14F-4D97-AF65-F5344CB8AC3E}">
        <p14:creationId xmlns:p14="http://schemas.microsoft.com/office/powerpoint/2010/main" val="31124678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 </a:t>
            </a:r>
            <a:r>
              <a:rPr lang="zh-TW" altLang="en-US" dirty="0"/>
              <a:t>執行程式</a:t>
            </a:r>
          </a:p>
        </p:txBody>
      </p:sp>
      <p:sp>
        <p:nvSpPr>
          <p:cNvPr id="3" name="內容版面配置區 2"/>
          <p:cNvSpPr>
            <a:spLocks noGrp="1"/>
          </p:cNvSpPr>
          <p:nvPr>
            <p:ph idx="1"/>
          </p:nvPr>
        </p:nvSpPr>
        <p:spPr/>
        <p:txBody>
          <a:bodyPr/>
          <a:lstStyle/>
          <a:p>
            <a:r>
              <a:rPr lang="zh-TW" altLang="en-US" dirty="0">
                <a:solidFill>
                  <a:srgbClr val="C00000"/>
                </a:solidFill>
              </a:rPr>
              <a:t>解碼指令</a:t>
            </a:r>
            <a:r>
              <a:rPr lang="zh-TW" altLang="en-US" dirty="0"/>
              <a:t>：所抓到的東西都是二位元字串，每個指令可能包括指令動作及資料，當抓到指令時，可由</a:t>
            </a:r>
            <a:r>
              <a:rPr lang="zh-TW" altLang="en-US" u="sng" dirty="0"/>
              <a:t>查表法</a:t>
            </a:r>
            <a:r>
              <a:rPr lang="zh-TW" altLang="en-US" dirty="0"/>
              <a:t>進行</a:t>
            </a:r>
            <a:r>
              <a:rPr lang="zh-TW" altLang="en-US" dirty="0">
                <a:solidFill>
                  <a:srgbClr val="C00000"/>
                </a:solidFill>
              </a:rPr>
              <a:t>解碼</a:t>
            </a:r>
            <a:r>
              <a:rPr lang="en-US" altLang="zh-TW" dirty="0"/>
              <a:t>(decode)</a:t>
            </a:r>
            <a:r>
              <a:rPr lang="zh-TW" altLang="en-US" dirty="0"/>
              <a:t>動作。</a:t>
            </a:r>
            <a:endParaRPr lang="en-US" altLang="zh-TW" dirty="0"/>
          </a:p>
          <a:p>
            <a:endParaRPr lang="zh-TW" altLang="en-US" dirty="0"/>
          </a:p>
        </p:txBody>
      </p:sp>
    </p:spTree>
    <p:extLst>
      <p:ext uri="{BB962C8B-B14F-4D97-AF65-F5344CB8AC3E}">
        <p14:creationId xmlns:p14="http://schemas.microsoft.com/office/powerpoint/2010/main" val="4347726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3-3 </a:t>
            </a:r>
            <a:r>
              <a:rPr lang="zh-TW" altLang="en-US" smtClean="0"/>
              <a:t>執行程式</a:t>
            </a:r>
            <a:endParaRPr lang="zh-TW" altLang="en-US" dirty="0"/>
          </a:p>
        </p:txBody>
      </p:sp>
      <p:sp>
        <p:nvSpPr>
          <p:cNvPr id="3" name="內容版面配置區 2"/>
          <p:cNvSpPr>
            <a:spLocks noGrp="1"/>
          </p:cNvSpPr>
          <p:nvPr>
            <p:ph idx="1"/>
          </p:nvPr>
        </p:nvSpPr>
        <p:spPr/>
        <p:txBody>
          <a:bodyPr/>
          <a:lstStyle/>
          <a:p>
            <a:r>
              <a:rPr lang="zh-TW" altLang="en-US" dirty="0" smtClean="0">
                <a:solidFill>
                  <a:srgbClr val="C00000"/>
                </a:solidFill>
              </a:rPr>
              <a:t>執行指令</a:t>
            </a:r>
            <a:r>
              <a:rPr lang="zh-TW" altLang="en-US" dirty="0" smtClean="0"/>
              <a:t>：當找到該指令對應的運算動作，就交給</a:t>
            </a:r>
            <a:r>
              <a:rPr lang="zh-TW" altLang="en-US" dirty="0" smtClean="0">
                <a:solidFill>
                  <a:srgbClr val="C00000"/>
                </a:solidFill>
              </a:rPr>
              <a:t>算術邏輯單元</a:t>
            </a:r>
            <a:r>
              <a:rPr lang="zh-TW" altLang="en-US" dirty="0" smtClean="0"/>
              <a:t>來執行</a:t>
            </a:r>
            <a:r>
              <a:rPr lang="en-US" altLang="zh-TW" dirty="0" smtClean="0"/>
              <a:t>(execute)</a:t>
            </a:r>
            <a:r>
              <a:rPr lang="zh-TW" altLang="en-US" dirty="0" smtClean="0"/>
              <a:t>，執行完所得的結果再由</a:t>
            </a:r>
            <a:r>
              <a:rPr lang="zh-TW" altLang="en-US" dirty="0" smtClean="0">
                <a:solidFill>
                  <a:srgbClr val="C00000"/>
                </a:solidFill>
              </a:rPr>
              <a:t>控制單元</a:t>
            </a:r>
            <a:r>
              <a:rPr lang="zh-TW" altLang="en-US" dirty="0" smtClean="0"/>
              <a:t>協助儲存回記憶體。</a:t>
            </a:r>
          </a:p>
          <a:p>
            <a:endParaRPr lang="zh-TW" altLang="en-US" dirty="0"/>
          </a:p>
        </p:txBody>
      </p:sp>
    </p:spTree>
    <p:extLst>
      <p:ext uri="{BB962C8B-B14F-4D97-AF65-F5344CB8AC3E}">
        <p14:creationId xmlns:p14="http://schemas.microsoft.com/office/powerpoint/2010/main" val="2951659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CPU</a:t>
            </a:r>
            <a:r>
              <a:rPr lang="zh-TW" altLang="en-US" dirty="0"/>
              <a:t>執行程式的流程</a:t>
            </a:r>
          </a:p>
        </p:txBody>
      </p:sp>
      <p:sp>
        <p:nvSpPr>
          <p:cNvPr id="5" name="內容版面配置區 4"/>
          <p:cNvSpPr>
            <a:spLocks noGrp="1"/>
          </p:cNvSpPr>
          <p:nvPr>
            <p:ph idx="1"/>
          </p:nvPr>
        </p:nvSpPr>
        <p:spPr>
          <a:xfrm>
            <a:off x="457201" y="1660399"/>
            <a:ext cx="3529735" cy="2934224"/>
          </a:xfrm>
        </p:spPr>
        <p:txBody>
          <a:bodyPr>
            <a:normAutofit/>
          </a:bodyPr>
          <a:lstStyle/>
          <a:p>
            <a:r>
              <a:rPr lang="zh-TW" altLang="en-US" dirty="0" smtClean="0"/>
              <a:t>完成一個指令後，再重複同樣流程處理下一個指令，</a:t>
            </a:r>
            <a:r>
              <a:rPr lang="en-US" altLang="zh-TW" dirty="0" smtClean="0"/>
              <a:t>CPU</a:t>
            </a:r>
            <a:r>
              <a:rPr lang="zh-TW" altLang="en-US" dirty="0" smtClean="0"/>
              <a:t>就這樣循環進行運作。</a:t>
            </a:r>
          </a:p>
          <a:p>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980" y="1806665"/>
            <a:ext cx="3976160" cy="2689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40374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生產線</a:t>
            </a:r>
            <a:r>
              <a:rPr lang="zh-TW" altLang="en-US" dirty="0" smtClean="0"/>
              <a:t>技術</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為增進</a:t>
            </a:r>
            <a:r>
              <a:rPr lang="en-US" altLang="zh-TW" dirty="0" smtClean="0"/>
              <a:t>CPU</a:t>
            </a:r>
            <a:r>
              <a:rPr lang="zh-TW" altLang="en-US" dirty="0" smtClean="0"/>
              <a:t>效率</a:t>
            </a:r>
            <a:r>
              <a:rPr lang="zh-TW" altLang="en-US" dirty="0"/>
              <a:t>，當算術邏輯單元正在執行時，</a:t>
            </a:r>
            <a:r>
              <a:rPr lang="zh-TW" altLang="en-US" dirty="0" smtClean="0"/>
              <a:t>控制單元會</a:t>
            </a:r>
            <a:r>
              <a:rPr lang="zh-TW" altLang="en-US" dirty="0"/>
              <a:t>開始進行下一個擷取指令的</a:t>
            </a:r>
            <a:r>
              <a:rPr lang="zh-TW" altLang="en-US" dirty="0" smtClean="0"/>
              <a:t>動作。</a:t>
            </a:r>
            <a:endParaRPr lang="en-US" altLang="zh-TW" dirty="0" smtClean="0"/>
          </a:p>
          <a:p>
            <a:r>
              <a:rPr lang="zh-TW" altLang="en-US" dirty="0" smtClean="0"/>
              <a:t>此方式如同汽車</a:t>
            </a:r>
            <a:r>
              <a:rPr lang="zh-TW" altLang="en-US" dirty="0"/>
              <a:t>工廠的</a:t>
            </a:r>
            <a:r>
              <a:rPr lang="zh-TW" altLang="en-US" dirty="0">
                <a:solidFill>
                  <a:srgbClr val="C00000"/>
                </a:solidFill>
              </a:rPr>
              <a:t>生產線</a:t>
            </a:r>
            <a:r>
              <a:rPr lang="en-US" altLang="zh-TW" dirty="0"/>
              <a:t>(pipeline</a:t>
            </a:r>
            <a:r>
              <a:rPr lang="en-US" altLang="zh-TW" dirty="0" smtClean="0"/>
              <a:t>)</a:t>
            </a:r>
            <a:r>
              <a:rPr lang="zh-TW" altLang="en-US" dirty="0" smtClean="0"/>
              <a:t>，某</a:t>
            </a:r>
            <a:r>
              <a:rPr lang="zh-TW" altLang="en-US" dirty="0"/>
              <a:t>單元完成汽車某零件的裝配後</a:t>
            </a:r>
            <a:r>
              <a:rPr lang="zh-TW" altLang="en-US" dirty="0" smtClean="0"/>
              <a:t>，交給</a:t>
            </a:r>
            <a:r>
              <a:rPr lang="zh-TW" altLang="en-US" dirty="0"/>
              <a:t>後面單元繼續完成，同時它也接著進行下一部汽車的零件</a:t>
            </a:r>
            <a:r>
              <a:rPr lang="zh-TW" altLang="en-US" dirty="0" smtClean="0"/>
              <a:t>裝配。</a:t>
            </a:r>
            <a:endParaRPr lang="en-US" altLang="zh-TW" dirty="0" smtClean="0"/>
          </a:p>
        </p:txBody>
      </p:sp>
    </p:spTree>
    <p:extLst>
      <p:ext uri="{BB962C8B-B14F-4D97-AF65-F5344CB8AC3E}">
        <p14:creationId xmlns:p14="http://schemas.microsoft.com/office/powerpoint/2010/main" val="27508028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生產線技術</a:t>
            </a:r>
          </a:p>
        </p:txBody>
      </p:sp>
      <p:sp>
        <p:nvSpPr>
          <p:cNvPr id="3" name="內容版面配置區 2"/>
          <p:cNvSpPr>
            <a:spLocks noGrp="1"/>
          </p:cNvSpPr>
          <p:nvPr>
            <p:ph idx="1"/>
          </p:nvPr>
        </p:nvSpPr>
        <p:spPr/>
        <p:txBody>
          <a:bodyPr/>
          <a:lstStyle/>
          <a:p>
            <a:r>
              <a:rPr lang="zh-TW" altLang="en-US" dirty="0"/>
              <a:t>將</a:t>
            </a:r>
            <a:r>
              <a:rPr lang="en-US" altLang="zh-TW" dirty="0"/>
              <a:t>CPU</a:t>
            </a:r>
            <a:r>
              <a:rPr lang="zh-TW" altLang="en-US" dirty="0"/>
              <a:t>執行程式的流程，以生產線方式進行，稱為</a:t>
            </a:r>
            <a:r>
              <a:rPr lang="zh-TW" altLang="en-US" dirty="0">
                <a:solidFill>
                  <a:srgbClr val="C00000"/>
                </a:solidFill>
              </a:rPr>
              <a:t>生產線技術</a:t>
            </a:r>
            <a:r>
              <a:rPr lang="en-US" altLang="zh-TW" dirty="0"/>
              <a:t>(pipelining)</a:t>
            </a:r>
            <a:r>
              <a:rPr lang="zh-TW" altLang="en-US" dirty="0"/>
              <a:t>，可大大提升</a:t>
            </a:r>
            <a:r>
              <a:rPr lang="en-US" altLang="zh-TW" dirty="0"/>
              <a:t>CPU</a:t>
            </a:r>
            <a:r>
              <a:rPr lang="zh-TW" altLang="en-US" dirty="0"/>
              <a:t>的執行效率。</a:t>
            </a:r>
          </a:p>
          <a:p>
            <a:endParaRPr lang="zh-TW" altLang="en-US" dirty="0"/>
          </a:p>
          <a:p>
            <a:endParaRPr lang="zh-TW" altLang="en-US" dirty="0"/>
          </a:p>
        </p:txBody>
      </p:sp>
    </p:spTree>
    <p:extLst>
      <p:ext uri="{BB962C8B-B14F-4D97-AF65-F5344CB8AC3E}">
        <p14:creationId xmlns:p14="http://schemas.microsoft.com/office/powerpoint/2010/main" val="7616950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
            </a:r>
            <a:br>
              <a:rPr lang="zh-TW" altLang="en-US" smtClean="0"/>
            </a:br>
            <a:r>
              <a:rPr lang="en-US" altLang="zh-TW" smtClean="0"/>
              <a:t>CPU</a:t>
            </a:r>
            <a:r>
              <a:rPr lang="zh-TW" altLang="en-US" smtClean="0"/>
              <a:t>執行時採用生產線技術</a:t>
            </a:r>
            <a:br>
              <a:rPr lang="zh-TW" altLang="en-US" smtClean="0"/>
            </a:br>
            <a:endParaRPr lang="zh-TW" altLang="en-US" dirty="0"/>
          </a:p>
        </p:txBody>
      </p:sp>
      <p:sp>
        <p:nvSpPr>
          <p:cNvPr id="4" name="內容版面配置區 3"/>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4233" y="1660399"/>
            <a:ext cx="6518107" cy="2817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67153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mtClean="0"/>
              <a:t>3-4 </a:t>
            </a:r>
            <a:r>
              <a:rPr lang="zh-TW" altLang="en-US" smtClean="0"/>
              <a:t>匯流排及介面</a:t>
            </a:r>
            <a:endParaRPr lang="zh-TW" altLang="en-US" dirty="0"/>
          </a:p>
        </p:txBody>
      </p:sp>
      <p:sp>
        <p:nvSpPr>
          <p:cNvPr id="5" name="內容版面配置區 4"/>
          <p:cNvSpPr>
            <a:spLocks noGrp="1"/>
          </p:cNvSpPr>
          <p:nvPr>
            <p:ph idx="1"/>
          </p:nvPr>
        </p:nvSpPr>
        <p:spPr/>
        <p:txBody>
          <a:bodyPr/>
          <a:lstStyle/>
          <a:p>
            <a:r>
              <a:rPr lang="zh-TW" altLang="en-US" dirty="0" smtClean="0"/>
              <a:t>電腦主機板上用來傳輸電子訊號的傳輸工具，稱為</a:t>
            </a:r>
            <a:r>
              <a:rPr lang="zh-TW" altLang="en-US" dirty="0" smtClean="0">
                <a:solidFill>
                  <a:srgbClr val="C00000"/>
                </a:solidFill>
              </a:rPr>
              <a:t>匯流排</a:t>
            </a:r>
            <a:r>
              <a:rPr lang="en-US" altLang="zh-TW" dirty="0" smtClean="0"/>
              <a:t>(bus)</a:t>
            </a:r>
            <a:r>
              <a:rPr lang="zh-TW" altLang="en-US" dirty="0" smtClean="0"/>
              <a:t>，包括：</a:t>
            </a:r>
            <a:endParaRPr lang="en-US" altLang="zh-TW" dirty="0" smtClean="0"/>
          </a:p>
          <a:p>
            <a:pPr lvl="1"/>
            <a:r>
              <a:rPr lang="zh-TW" altLang="en-US" dirty="0" smtClean="0"/>
              <a:t>系統匯流排：負責</a:t>
            </a:r>
            <a:r>
              <a:rPr lang="en-US" altLang="zh-TW" dirty="0" smtClean="0"/>
              <a:t>CPU</a:t>
            </a:r>
            <a:r>
              <a:rPr lang="zh-TW" altLang="en-US" dirty="0" smtClean="0"/>
              <a:t>與記憶體間的資料傳送。</a:t>
            </a:r>
            <a:endParaRPr lang="en-US" altLang="zh-TW" dirty="0" smtClean="0"/>
          </a:p>
          <a:p>
            <a:pPr lvl="1"/>
            <a:r>
              <a:rPr lang="zh-TW" altLang="en-US" dirty="0" smtClean="0"/>
              <a:t>擴充匯流排：保留一些連接給使用者彈性使用。</a:t>
            </a:r>
            <a:endParaRPr lang="en-US" altLang="zh-TW" dirty="0" smtClean="0"/>
          </a:p>
        </p:txBody>
      </p:sp>
    </p:spTree>
    <p:extLst>
      <p:ext uri="{BB962C8B-B14F-4D97-AF65-F5344CB8AC3E}">
        <p14:creationId xmlns:p14="http://schemas.microsoft.com/office/powerpoint/2010/main" val="26373123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 </a:t>
            </a:r>
            <a:r>
              <a:rPr lang="zh-TW" altLang="en-US" dirty="0"/>
              <a:t>匯流排及介面</a:t>
            </a:r>
          </a:p>
        </p:txBody>
      </p:sp>
      <p:sp>
        <p:nvSpPr>
          <p:cNvPr id="3" name="內容版面配置區 2"/>
          <p:cNvSpPr>
            <a:spLocks noGrp="1"/>
          </p:cNvSpPr>
          <p:nvPr>
            <p:ph idx="1"/>
          </p:nvPr>
        </p:nvSpPr>
        <p:spPr/>
        <p:txBody>
          <a:bodyPr/>
          <a:lstStyle/>
          <a:p>
            <a:r>
              <a:rPr lang="zh-TW" altLang="en-US" dirty="0"/>
              <a:t>匯流排一次所能傳輸的資料量，稱為</a:t>
            </a:r>
            <a:r>
              <a:rPr lang="zh-TW" altLang="en-US" dirty="0">
                <a:solidFill>
                  <a:srgbClr val="C00000"/>
                </a:solidFill>
              </a:rPr>
              <a:t>匯流排寬度</a:t>
            </a:r>
            <a:r>
              <a:rPr lang="en-US" altLang="zh-TW" dirty="0"/>
              <a:t>(bus</a:t>
            </a:r>
            <a:r>
              <a:rPr lang="zh-TW" altLang="en-US" dirty="0"/>
              <a:t> </a:t>
            </a:r>
            <a:r>
              <a:rPr lang="en-US" altLang="zh-TW" dirty="0"/>
              <a:t>width)</a:t>
            </a:r>
            <a:r>
              <a:rPr lang="zh-TW" altLang="en-US" dirty="0"/>
              <a:t>，它會和</a:t>
            </a:r>
            <a:r>
              <a:rPr lang="en-US" altLang="zh-TW" dirty="0"/>
              <a:t>CPU</a:t>
            </a:r>
            <a:r>
              <a:rPr lang="zh-TW" altLang="en-US" dirty="0"/>
              <a:t>每次所能處理的位元數相容。</a:t>
            </a:r>
          </a:p>
          <a:p>
            <a:endParaRPr lang="zh-TW" altLang="en-US" dirty="0"/>
          </a:p>
        </p:txBody>
      </p:sp>
    </p:spTree>
    <p:extLst>
      <p:ext uri="{BB962C8B-B14F-4D97-AF65-F5344CB8AC3E}">
        <p14:creationId xmlns:p14="http://schemas.microsoft.com/office/powerpoint/2010/main" val="2322382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晶片是人類智慧的結晶，未來從奈米製程進階到次奈米或皮米等級時，恐將受制於原子大小的物理極限及市場規模的投資瓶頸。摩爾定律早晚走入歷史，但人類夢想的傳奇將永無止境。</a:t>
            </a:r>
          </a:p>
          <a:p>
            <a:endParaRPr lang="zh-TW" altLang="en-US" dirty="0"/>
          </a:p>
          <a:p>
            <a:endParaRPr lang="zh-TW" altLang="en-US" dirty="0"/>
          </a:p>
        </p:txBody>
      </p:sp>
    </p:spTree>
    <p:extLst>
      <p:ext uri="{BB962C8B-B14F-4D97-AF65-F5344CB8AC3E}">
        <p14:creationId xmlns:p14="http://schemas.microsoft.com/office/powerpoint/2010/main" val="29218592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連接</a:t>
            </a:r>
            <a:r>
              <a:rPr lang="zh-TW" altLang="en-US" dirty="0" smtClean="0"/>
              <a:t>埠</a:t>
            </a:r>
            <a:endParaRPr lang="zh-TW" altLang="en-US" dirty="0"/>
          </a:p>
        </p:txBody>
      </p:sp>
      <p:sp>
        <p:nvSpPr>
          <p:cNvPr id="5" name="內容版面配置區 4"/>
          <p:cNvSpPr>
            <a:spLocks noGrp="1"/>
          </p:cNvSpPr>
          <p:nvPr>
            <p:ph idx="1"/>
          </p:nvPr>
        </p:nvSpPr>
        <p:spPr/>
        <p:txBody>
          <a:bodyPr>
            <a:normAutofit fontScale="92500" lnSpcReduction="10000"/>
          </a:bodyPr>
          <a:lstStyle/>
          <a:p>
            <a:r>
              <a:rPr lang="zh-TW" altLang="en-US" dirty="0" smtClean="0"/>
              <a:t>例如：將</a:t>
            </a:r>
            <a:r>
              <a:rPr lang="en-US" altLang="zh-TW" dirty="0"/>
              <a:t>USB</a:t>
            </a:r>
            <a:r>
              <a:rPr lang="zh-TW" altLang="en-US" dirty="0"/>
              <a:t>連接埠從</a:t>
            </a:r>
            <a:r>
              <a:rPr lang="en-US" altLang="zh-TW" dirty="0"/>
              <a:t>1.0</a:t>
            </a:r>
            <a:r>
              <a:rPr lang="zh-TW" altLang="en-US" dirty="0"/>
              <a:t>升級為</a:t>
            </a:r>
            <a:r>
              <a:rPr lang="en-US" altLang="zh-TW" dirty="0"/>
              <a:t>2.0</a:t>
            </a:r>
            <a:r>
              <a:rPr lang="zh-TW" altLang="en-US" dirty="0" smtClean="0"/>
              <a:t>，須先購買</a:t>
            </a:r>
            <a:r>
              <a:rPr lang="en-US" altLang="zh-TW" dirty="0" smtClean="0"/>
              <a:t>USB </a:t>
            </a:r>
            <a:r>
              <a:rPr lang="en-US" altLang="zh-TW" dirty="0"/>
              <a:t>2.0</a:t>
            </a:r>
            <a:r>
              <a:rPr lang="zh-TW" altLang="en-US" dirty="0"/>
              <a:t>介面卡，它可插到主機板</a:t>
            </a:r>
            <a:r>
              <a:rPr lang="en-US" altLang="zh-TW" dirty="0"/>
              <a:t>PCI</a:t>
            </a:r>
            <a:r>
              <a:rPr lang="zh-TW" altLang="en-US" dirty="0"/>
              <a:t>擴充槽，而它的</a:t>
            </a:r>
            <a:r>
              <a:rPr lang="en-US" altLang="zh-TW" dirty="0"/>
              <a:t>USB</a:t>
            </a:r>
            <a:r>
              <a:rPr lang="zh-TW" altLang="en-US" dirty="0"/>
              <a:t>插槽正好就可裝在主機殼的外表</a:t>
            </a:r>
            <a:r>
              <a:rPr lang="zh-TW" altLang="en-US" dirty="0" smtClean="0"/>
              <a:t>上。</a:t>
            </a:r>
            <a:endParaRPr lang="en-US" altLang="zh-TW" dirty="0" smtClean="0"/>
          </a:p>
          <a:p>
            <a:r>
              <a:rPr lang="zh-TW" altLang="en-US" dirty="0" smtClean="0"/>
              <a:t>這</a:t>
            </a:r>
            <a:r>
              <a:rPr lang="zh-TW" altLang="en-US" dirty="0"/>
              <a:t>種外部連接端稱為</a:t>
            </a:r>
            <a:r>
              <a:rPr lang="zh-TW" altLang="en-US" dirty="0">
                <a:solidFill>
                  <a:srgbClr val="C00000"/>
                </a:solidFill>
              </a:rPr>
              <a:t>連接埠</a:t>
            </a:r>
            <a:r>
              <a:rPr lang="en-US" altLang="zh-TW" dirty="0"/>
              <a:t>(port</a:t>
            </a:r>
            <a:r>
              <a:rPr lang="en-US" altLang="zh-TW" dirty="0" smtClean="0"/>
              <a:t>)</a:t>
            </a:r>
            <a:r>
              <a:rPr lang="zh-TW" altLang="en-US" dirty="0" smtClean="0"/>
              <a:t>，有</a:t>
            </a:r>
            <a:r>
              <a:rPr lang="zh-TW" altLang="en-US" dirty="0"/>
              <a:t>兩種型態</a:t>
            </a:r>
            <a:r>
              <a:rPr lang="zh-TW" altLang="en-US" dirty="0" smtClean="0"/>
              <a:t>：</a:t>
            </a:r>
            <a:endParaRPr lang="en-US" altLang="zh-TW" dirty="0" smtClean="0"/>
          </a:p>
          <a:p>
            <a:pPr lvl="1"/>
            <a:r>
              <a:rPr lang="zh-TW" altLang="en-US" dirty="0">
                <a:solidFill>
                  <a:srgbClr val="0070C0"/>
                </a:solidFill>
              </a:rPr>
              <a:t>序列埠</a:t>
            </a:r>
            <a:r>
              <a:rPr lang="en-US" altLang="zh-TW" dirty="0"/>
              <a:t>(serial port</a:t>
            </a:r>
            <a:r>
              <a:rPr lang="en-US" altLang="zh-TW" dirty="0" smtClean="0"/>
              <a:t>)</a:t>
            </a:r>
            <a:r>
              <a:rPr lang="zh-TW" altLang="en-US" dirty="0" smtClean="0"/>
              <a:t>：每次</a:t>
            </a:r>
            <a:r>
              <a:rPr lang="zh-TW" altLang="en-US" dirty="0"/>
              <a:t>傳一個</a:t>
            </a:r>
            <a:r>
              <a:rPr lang="zh-TW" altLang="en-US" dirty="0" smtClean="0"/>
              <a:t>位元</a:t>
            </a:r>
            <a:r>
              <a:rPr lang="zh-TW" altLang="en-US" dirty="0"/>
              <a:t>。</a:t>
            </a:r>
            <a:endParaRPr lang="en-US" altLang="zh-TW" dirty="0" smtClean="0"/>
          </a:p>
          <a:p>
            <a:pPr lvl="1"/>
            <a:r>
              <a:rPr lang="zh-TW" altLang="en-US" dirty="0">
                <a:solidFill>
                  <a:srgbClr val="0070C0"/>
                </a:solidFill>
              </a:rPr>
              <a:t>平行埠</a:t>
            </a:r>
            <a:r>
              <a:rPr lang="en-US" altLang="zh-TW" dirty="0"/>
              <a:t>(parallel port</a:t>
            </a:r>
            <a:r>
              <a:rPr lang="en-US" altLang="zh-TW" dirty="0" smtClean="0"/>
              <a:t>)</a:t>
            </a:r>
            <a:r>
              <a:rPr lang="zh-TW" altLang="en-US" dirty="0" smtClean="0"/>
              <a:t>：每次</a:t>
            </a:r>
            <a:r>
              <a:rPr lang="zh-TW" altLang="en-US" dirty="0"/>
              <a:t>傳一組</a:t>
            </a:r>
            <a:r>
              <a:rPr lang="zh-TW" altLang="en-US" dirty="0" smtClean="0"/>
              <a:t>位元。</a:t>
            </a:r>
            <a:endParaRPr lang="zh-TW" altLang="en-US" dirty="0"/>
          </a:p>
        </p:txBody>
      </p:sp>
    </p:spTree>
    <p:extLst>
      <p:ext uri="{BB962C8B-B14F-4D97-AF65-F5344CB8AC3E}">
        <p14:creationId xmlns:p14="http://schemas.microsoft.com/office/powerpoint/2010/main" val="2561194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ISA</a:t>
            </a:r>
            <a:r>
              <a:rPr lang="zh-TW" altLang="en-US" dirty="0" smtClean="0"/>
              <a:t>、</a:t>
            </a:r>
            <a:r>
              <a:rPr lang="en-US" altLang="zh-TW" dirty="0" smtClean="0"/>
              <a:t>PCI</a:t>
            </a:r>
            <a:r>
              <a:rPr lang="zh-TW" altLang="en-US" dirty="0" smtClean="0"/>
              <a:t>、</a:t>
            </a:r>
            <a:r>
              <a:rPr lang="en-US" altLang="zh-TW" dirty="0" smtClean="0"/>
              <a:t>AGP</a:t>
            </a:r>
            <a:endParaRPr lang="zh-TW" altLang="en-US" dirty="0"/>
          </a:p>
        </p:txBody>
      </p:sp>
      <p:sp>
        <p:nvSpPr>
          <p:cNvPr id="5" name="內容版面配置區 4"/>
          <p:cNvSpPr>
            <a:spLocks noGrp="1"/>
          </p:cNvSpPr>
          <p:nvPr>
            <p:ph idx="1"/>
          </p:nvPr>
        </p:nvSpPr>
        <p:spPr/>
        <p:txBody>
          <a:bodyPr>
            <a:normAutofit/>
          </a:bodyPr>
          <a:lstStyle/>
          <a:p>
            <a:r>
              <a:rPr lang="en-US" altLang="zh-TW" dirty="0" smtClean="0"/>
              <a:t>80</a:t>
            </a:r>
            <a:r>
              <a:rPr lang="zh-TW" altLang="en-US" dirty="0" smtClean="0"/>
              <a:t>年代最當紅的高速匯流排是</a:t>
            </a:r>
            <a:r>
              <a:rPr lang="en-US" altLang="zh-TW" dirty="0" smtClean="0"/>
              <a:t>ISA</a:t>
            </a:r>
            <a:r>
              <a:rPr lang="zh-TW" altLang="en-US" dirty="0" smtClean="0"/>
              <a:t>，其傳輸速率只有</a:t>
            </a:r>
            <a:r>
              <a:rPr lang="en-US" altLang="zh-TW" dirty="0" smtClean="0"/>
              <a:t>8.33</a:t>
            </a:r>
            <a:r>
              <a:rPr lang="zh-TW" altLang="en-US" dirty="0" smtClean="0"/>
              <a:t> </a:t>
            </a:r>
            <a:r>
              <a:rPr lang="en-US" altLang="zh-TW" dirty="0" smtClean="0"/>
              <a:t>Mb/s</a:t>
            </a:r>
            <a:r>
              <a:rPr lang="zh-TW" altLang="en-US" dirty="0" smtClean="0"/>
              <a:t>。</a:t>
            </a:r>
            <a:endParaRPr lang="en-US" altLang="zh-TW" dirty="0" smtClean="0"/>
          </a:p>
          <a:p>
            <a:r>
              <a:rPr lang="en-US" altLang="zh-TW" dirty="0" smtClean="0"/>
              <a:t>90</a:t>
            </a:r>
            <a:r>
              <a:rPr lang="zh-TW" altLang="en-US" dirty="0" smtClean="0"/>
              <a:t>年代，</a:t>
            </a:r>
            <a:r>
              <a:rPr lang="en-US" altLang="zh-TW" dirty="0" smtClean="0"/>
              <a:t>PCI</a:t>
            </a:r>
            <a:r>
              <a:rPr lang="zh-TW" altLang="en-US" dirty="0" smtClean="0"/>
              <a:t>的速率</a:t>
            </a:r>
            <a:r>
              <a:rPr lang="en-US" altLang="zh-TW" dirty="0" smtClean="0"/>
              <a:t>133 Mb/s</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34406479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ISA</a:t>
            </a:r>
            <a:r>
              <a:rPr lang="zh-TW" altLang="en-US" dirty="0"/>
              <a:t>、</a:t>
            </a:r>
            <a:r>
              <a:rPr lang="en-US" altLang="zh-TW" dirty="0"/>
              <a:t>PCI</a:t>
            </a:r>
            <a:r>
              <a:rPr lang="zh-TW" altLang="en-US" dirty="0"/>
              <a:t>、</a:t>
            </a:r>
            <a:r>
              <a:rPr lang="en-US" altLang="zh-TW" dirty="0"/>
              <a:t>AGP</a:t>
            </a:r>
            <a:endParaRPr lang="zh-TW" altLang="en-US" dirty="0"/>
          </a:p>
        </p:txBody>
      </p:sp>
      <p:sp>
        <p:nvSpPr>
          <p:cNvPr id="3" name="內容版面配置區 2"/>
          <p:cNvSpPr>
            <a:spLocks noGrp="1"/>
          </p:cNvSpPr>
          <p:nvPr>
            <p:ph idx="1"/>
          </p:nvPr>
        </p:nvSpPr>
        <p:spPr/>
        <p:txBody>
          <a:bodyPr/>
          <a:lstStyle/>
          <a:p>
            <a:r>
              <a:rPr lang="zh-TW" altLang="en-US" dirty="0"/>
              <a:t>隨著高速設備接踵而出，</a:t>
            </a:r>
            <a:r>
              <a:rPr lang="en-US" altLang="zh-TW" dirty="0"/>
              <a:t>PCI</a:t>
            </a:r>
            <a:r>
              <a:rPr lang="zh-TW" altLang="en-US" dirty="0"/>
              <a:t>已面臨瓶頸，因此，繪圖卡等高速運作的設備多採用</a:t>
            </a:r>
            <a:r>
              <a:rPr lang="en-US" altLang="zh-TW" dirty="0"/>
              <a:t>AGP</a:t>
            </a:r>
            <a:r>
              <a:rPr lang="zh-TW" altLang="en-US" dirty="0"/>
              <a:t>，其傳輸速率為</a:t>
            </a:r>
            <a:r>
              <a:rPr lang="en-US" altLang="zh-TW" dirty="0"/>
              <a:t>2.1 Gb/s</a:t>
            </a:r>
            <a:r>
              <a:rPr lang="zh-TW" altLang="en-US" dirty="0"/>
              <a:t>。</a:t>
            </a:r>
            <a:endParaRPr lang="en-US" altLang="zh-TW" dirty="0"/>
          </a:p>
          <a:p>
            <a:r>
              <a:rPr lang="zh-TW" altLang="en-US" dirty="0"/>
              <a:t>它們都可用來連接硬碟及網路卡，也可用來連接需大量資料處理的影像圖形介面。</a:t>
            </a:r>
          </a:p>
          <a:p>
            <a:endParaRPr lang="zh-TW" altLang="en-US" dirty="0"/>
          </a:p>
        </p:txBody>
      </p:sp>
    </p:spTree>
    <p:extLst>
      <p:ext uri="{BB962C8B-B14F-4D97-AF65-F5344CB8AC3E}">
        <p14:creationId xmlns:p14="http://schemas.microsoft.com/office/powerpoint/2010/main" val="2684773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PCI </a:t>
            </a:r>
            <a:r>
              <a:rPr lang="en-US" altLang="zh-TW" dirty="0"/>
              <a:t>Express</a:t>
            </a:r>
            <a:endParaRPr lang="zh-TW" altLang="en-US" dirty="0"/>
          </a:p>
        </p:txBody>
      </p:sp>
      <p:sp>
        <p:nvSpPr>
          <p:cNvPr id="5" name="內容版面配置區 4"/>
          <p:cNvSpPr>
            <a:spLocks noGrp="1"/>
          </p:cNvSpPr>
          <p:nvPr>
            <p:ph idx="1"/>
          </p:nvPr>
        </p:nvSpPr>
        <p:spPr/>
        <p:txBody>
          <a:bodyPr>
            <a:normAutofit/>
          </a:bodyPr>
          <a:lstStyle/>
          <a:p>
            <a:r>
              <a:rPr lang="en-US" altLang="zh-TW" dirty="0" smtClean="0"/>
              <a:t>PCI Express</a:t>
            </a:r>
            <a:r>
              <a:rPr lang="zh-TW" altLang="en-US" dirty="0" smtClean="0"/>
              <a:t>又稱為</a:t>
            </a:r>
            <a:r>
              <a:rPr lang="en-US" altLang="zh-TW" dirty="0" smtClean="0">
                <a:solidFill>
                  <a:srgbClr val="C00000"/>
                </a:solidFill>
              </a:rPr>
              <a:t>3GIO </a:t>
            </a:r>
            <a:r>
              <a:rPr lang="en-US" altLang="zh-TW" dirty="0" smtClean="0"/>
              <a:t>(</a:t>
            </a:r>
            <a:r>
              <a:rPr lang="en-US" altLang="zh-TW" dirty="0"/>
              <a:t>Third Generation I/O Architecture</a:t>
            </a:r>
            <a:r>
              <a:rPr lang="zh-TW" altLang="en-US" dirty="0"/>
              <a:t>；第三代輸出入架構</a:t>
            </a:r>
            <a:r>
              <a:rPr lang="en-US" altLang="zh-TW" dirty="0" smtClean="0"/>
              <a:t>)</a:t>
            </a:r>
            <a:r>
              <a:rPr lang="zh-TW" altLang="en-US" dirty="0" smtClean="0"/>
              <a:t>。</a:t>
            </a:r>
            <a:endParaRPr lang="en-US" altLang="zh-TW" dirty="0" smtClean="0"/>
          </a:p>
          <a:p>
            <a:r>
              <a:rPr lang="zh-TW" altLang="en-US" dirty="0" smtClean="0"/>
              <a:t>第</a:t>
            </a:r>
            <a:r>
              <a:rPr lang="zh-TW" altLang="en-US" dirty="0"/>
              <a:t>三代輸出入架構主要是演進</a:t>
            </a:r>
            <a:r>
              <a:rPr lang="zh-TW" altLang="en-US" dirty="0" smtClean="0"/>
              <a:t>自：</a:t>
            </a:r>
            <a:endParaRPr lang="en-US" altLang="zh-TW" dirty="0" smtClean="0"/>
          </a:p>
          <a:p>
            <a:pPr lvl="1"/>
            <a:r>
              <a:rPr lang="zh-TW" altLang="en-US" dirty="0" smtClean="0"/>
              <a:t>第</a:t>
            </a:r>
            <a:r>
              <a:rPr lang="zh-TW" altLang="en-US" dirty="0"/>
              <a:t>一代</a:t>
            </a:r>
            <a:r>
              <a:rPr lang="en-US" altLang="zh-TW" dirty="0"/>
              <a:t>1980</a:t>
            </a:r>
            <a:r>
              <a:rPr lang="zh-TW" altLang="en-US" dirty="0"/>
              <a:t>年代的</a:t>
            </a:r>
            <a:r>
              <a:rPr lang="en-US" altLang="zh-TW" dirty="0" smtClean="0">
                <a:solidFill>
                  <a:srgbClr val="C00000"/>
                </a:solidFill>
              </a:rPr>
              <a:t>ISA</a:t>
            </a:r>
            <a:r>
              <a:rPr lang="zh-TW" altLang="en-US" dirty="0"/>
              <a:t>架構</a:t>
            </a:r>
            <a:r>
              <a:rPr lang="en-US" altLang="zh-TW" dirty="0" smtClean="0"/>
              <a:t>(</a:t>
            </a:r>
            <a:r>
              <a:rPr lang="zh-TW" altLang="en-US" dirty="0"/>
              <a:t>含</a:t>
            </a:r>
            <a:r>
              <a:rPr lang="en-US" altLang="zh-TW" dirty="0" err="1"/>
              <a:t>EISA</a:t>
            </a:r>
            <a:r>
              <a:rPr lang="zh-TW" altLang="en-US" dirty="0"/>
              <a:t>、</a:t>
            </a:r>
            <a:r>
              <a:rPr lang="en-US" altLang="zh-TW" dirty="0"/>
              <a:t>MCA</a:t>
            </a:r>
            <a:r>
              <a:rPr lang="zh-TW" altLang="en-US" dirty="0"/>
              <a:t>與</a:t>
            </a:r>
            <a:r>
              <a:rPr lang="en-US" altLang="zh-TW" dirty="0" err="1"/>
              <a:t>VESA</a:t>
            </a:r>
            <a:r>
              <a:rPr lang="en-US" altLang="zh-TW" dirty="0" smtClean="0"/>
              <a:t>)</a:t>
            </a:r>
            <a:r>
              <a:rPr lang="zh-TW" altLang="en-US" dirty="0"/>
              <a:t> 。</a:t>
            </a:r>
            <a:endParaRPr lang="en-US" altLang="zh-TW" dirty="0" smtClean="0"/>
          </a:p>
          <a:p>
            <a:pPr lvl="1"/>
            <a:r>
              <a:rPr lang="zh-TW" altLang="en-US" dirty="0" smtClean="0"/>
              <a:t>第二代</a:t>
            </a:r>
            <a:r>
              <a:rPr lang="en-US" altLang="zh-TW" dirty="0" smtClean="0"/>
              <a:t>1990</a:t>
            </a:r>
            <a:r>
              <a:rPr lang="zh-TW" altLang="en-US" dirty="0" smtClean="0"/>
              <a:t>年代的</a:t>
            </a:r>
            <a:r>
              <a:rPr lang="en-US" altLang="zh-TW" dirty="0">
                <a:solidFill>
                  <a:srgbClr val="C00000"/>
                </a:solidFill>
              </a:rPr>
              <a:t>PCI</a:t>
            </a:r>
            <a:r>
              <a:rPr lang="zh-TW" altLang="en-US" dirty="0"/>
              <a:t>架構</a:t>
            </a:r>
            <a:r>
              <a:rPr lang="en-US" altLang="zh-TW" dirty="0"/>
              <a:t>(</a:t>
            </a:r>
            <a:r>
              <a:rPr lang="zh-TW" altLang="en-US" dirty="0"/>
              <a:t>含</a:t>
            </a:r>
            <a:r>
              <a:rPr lang="en-US" altLang="zh-TW" dirty="0" err="1"/>
              <a:t>AGP</a:t>
            </a:r>
            <a:r>
              <a:rPr lang="zh-TW" altLang="en-US" dirty="0"/>
              <a:t>、</a:t>
            </a:r>
            <a:r>
              <a:rPr lang="en-US" altLang="zh-TW" dirty="0"/>
              <a:t>PCI-x</a:t>
            </a:r>
            <a:r>
              <a:rPr lang="zh-TW" altLang="en-US" dirty="0"/>
              <a:t>與</a:t>
            </a:r>
            <a:r>
              <a:rPr lang="en-US" altLang="zh-TW" dirty="0"/>
              <a:t>HL</a:t>
            </a:r>
            <a:r>
              <a:rPr lang="zh-TW" altLang="en-US" dirty="0"/>
              <a:t>等</a:t>
            </a:r>
            <a:r>
              <a:rPr lang="en-US" altLang="zh-TW" dirty="0"/>
              <a:t>)</a:t>
            </a:r>
            <a:r>
              <a:rPr lang="zh-TW" altLang="en-US" dirty="0" smtClean="0"/>
              <a:t>。</a:t>
            </a:r>
            <a:endParaRPr lang="zh-TW" altLang="en-US" dirty="0"/>
          </a:p>
        </p:txBody>
      </p:sp>
    </p:spTree>
    <p:extLst>
      <p:ext uri="{BB962C8B-B14F-4D97-AF65-F5344CB8AC3E}">
        <p14:creationId xmlns:p14="http://schemas.microsoft.com/office/powerpoint/2010/main" val="14902188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PCI </a:t>
            </a:r>
            <a:r>
              <a:rPr lang="en-US" altLang="zh-TW" dirty="0"/>
              <a:t>Express</a:t>
            </a:r>
            <a:endParaRPr lang="zh-TW" altLang="en-US" dirty="0"/>
          </a:p>
        </p:txBody>
      </p:sp>
      <p:sp>
        <p:nvSpPr>
          <p:cNvPr id="5" name="內容版面配置區 4"/>
          <p:cNvSpPr>
            <a:spLocks noGrp="1"/>
          </p:cNvSpPr>
          <p:nvPr>
            <p:ph idx="1"/>
          </p:nvPr>
        </p:nvSpPr>
        <p:spPr/>
        <p:txBody>
          <a:bodyPr>
            <a:normAutofit fontScale="92500" lnSpcReduction="10000"/>
          </a:bodyPr>
          <a:lstStyle/>
          <a:p>
            <a:r>
              <a:rPr lang="en-US" altLang="zh-TW" dirty="0" smtClean="0"/>
              <a:t>PCI </a:t>
            </a:r>
            <a:r>
              <a:rPr lang="en-US" altLang="zh-TW" dirty="0"/>
              <a:t>Express</a:t>
            </a:r>
            <a:r>
              <a:rPr lang="zh-TW" altLang="en-US" dirty="0"/>
              <a:t>的傳輸速率為每秒</a:t>
            </a:r>
            <a:r>
              <a:rPr lang="en-US" altLang="zh-TW" dirty="0" err="1"/>
              <a:t>2.5Gb</a:t>
            </a:r>
            <a:r>
              <a:rPr lang="zh-TW" altLang="en-US" dirty="0"/>
              <a:t>～</a:t>
            </a:r>
            <a:r>
              <a:rPr lang="en-US" altLang="zh-TW" dirty="0" err="1"/>
              <a:t>8Gb</a:t>
            </a:r>
            <a:r>
              <a:rPr lang="zh-TW" altLang="en-US" dirty="0"/>
              <a:t>。</a:t>
            </a:r>
          </a:p>
          <a:p>
            <a:r>
              <a:rPr lang="zh-TW" altLang="en-US" dirty="0" smtClean="0"/>
              <a:t>由</a:t>
            </a:r>
            <a:r>
              <a:rPr lang="zh-TW" altLang="en-US" dirty="0"/>
              <a:t>英特爾、康柏、</a:t>
            </a:r>
            <a:r>
              <a:rPr lang="en-US" altLang="zh-TW" dirty="0"/>
              <a:t>Dell</a:t>
            </a:r>
            <a:r>
              <a:rPr lang="zh-TW" altLang="en-US" dirty="0"/>
              <a:t>、</a:t>
            </a:r>
            <a:r>
              <a:rPr lang="en-US" altLang="zh-TW" dirty="0"/>
              <a:t>IBM</a:t>
            </a:r>
            <a:r>
              <a:rPr lang="zh-TW" altLang="en-US" dirty="0"/>
              <a:t>、微軟等聯手研發，主要是當作晶片</a:t>
            </a:r>
            <a:r>
              <a:rPr lang="en-US" altLang="zh-TW" dirty="0"/>
              <a:t>(</a:t>
            </a:r>
            <a:r>
              <a:rPr lang="zh-TW" altLang="en-US" dirty="0"/>
              <a:t>晶片組南北橋</a:t>
            </a:r>
            <a:r>
              <a:rPr lang="en-US" altLang="zh-TW" dirty="0"/>
              <a:t>)</a:t>
            </a:r>
            <a:r>
              <a:rPr lang="zh-TW" altLang="en-US" dirty="0"/>
              <a:t>連結、轉接卡的</a:t>
            </a:r>
            <a:r>
              <a:rPr lang="en-US" altLang="zh-TW" dirty="0"/>
              <a:t>I/O</a:t>
            </a:r>
            <a:r>
              <a:rPr lang="zh-TW" altLang="en-US" dirty="0"/>
              <a:t>連結、以及</a:t>
            </a:r>
            <a:r>
              <a:rPr lang="en-US" altLang="zh-TW" dirty="0" err="1"/>
              <a:t>1394b</a:t>
            </a:r>
            <a:r>
              <a:rPr lang="zh-TW" altLang="en-US" dirty="0"/>
              <a:t>、</a:t>
            </a:r>
            <a:r>
              <a:rPr lang="en-US" altLang="zh-TW" dirty="0"/>
              <a:t>USB 2.0</a:t>
            </a:r>
            <a:r>
              <a:rPr lang="zh-TW" altLang="en-US" dirty="0"/>
              <a:t>、</a:t>
            </a:r>
            <a:r>
              <a:rPr lang="en-US" altLang="zh-TW" dirty="0" err="1"/>
              <a:t>InfiniBand</a:t>
            </a:r>
            <a:r>
              <a:rPr lang="zh-TW" altLang="en-US" dirty="0"/>
              <a:t>架構與乙太網路的</a:t>
            </a:r>
            <a:r>
              <a:rPr lang="en-US" altLang="zh-TW" dirty="0"/>
              <a:t>I/O</a:t>
            </a:r>
            <a:r>
              <a:rPr lang="zh-TW" altLang="en-US" dirty="0"/>
              <a:t>連結，另外，也可取代</a:t>
            </a:r>
            <a:r>
              <a:rPr lang="en-US" altLang="zh-TW" dirty="0" err="1"/>
              <a:t>AGP</a:t>
            </a:r>
            <a:r>
              <a:rPr lang="zh-TW" altLang="en-US" dirty="0"/>
              <a:t>匯流排成為繪圖卡的傳輸連結。</a:t>
            </a:r>
          </a:p>
        </p:txBody>
      </p:sp>
    </p:spTree>
    <p:extLst>
      <p:ext uri="{BB962C8B-B14F-4D97-AF65-F5344CB8AC3E}">
        <p14:creationId xmlns:p14="http://schemas.microsoft.com/office/powerpoint/2010/main" val="9363409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PCI Express</a:t>
            </a:r>
            <a:endParaRPr lang="zh-TW" altLang="en-US" dirty="0"/>
          </a:p>
        </p:txBody>
      </p:sp>
      <p:sp>
        <p:nvSpPr>
          <p:cNvPr id="3" name="內容版面配置區 2"/>
          <p:cNvSpPr>
            <a:spLocks noGrp="1"/>
          </p:cNvSpPr>
          <p:nvPr>
            <p:ph idx="1"/>
          </p:nvPr>
        </p:nvSpPr>
        <p:spPr/>
        <p:txBody>
          <a:bodyPr/>
          <a:lstStyle/>
          <a:p>
            <a:r>
              <a:rPr lang="en-US" altLang="zh-TW" smtClean="0"/>
              <a:t>PCI Express</a:t>
            </a:r>
            <a:r>
              <a:rPr lang="zh-TW" altLang="en-US" smtClean="0"/>
              <a:t>的近期發展可參見</a:t>
            </a:r>
            <a:r>
              <a:rPr lang="en-US" altLang="zh-TW" smtClean="0"/>
              <a:t>https://zh.wikipedia.org/wiki/PCI_Express</a:t>
            </a:r>
            <a:r>
              <a:rPr lang="zh-TW" altLang="en-US" smtClean="0"/>
              <a:t>。 </a:t>
            </a:r>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260" y="2706765"/>
            <a:ext cx="14097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3197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USB</a:t>
            </a:r>
            <a:endParaRPr lang="en-US" altLang="zh-TW" dirty="0"/>
          </a:p>
        </p:txBody>
      </p:sp>
      <p:sp>
        <p:nvSpPr>
          <p:cNvPr id="5" name="內容版面配置區 4"/>
          <p:cNvSpPr>
            <a:spLocks noGrp="1"/>
          </p:cNvSpPr>
          <p:nvPr>
            <p:ph idx="1"/>
          </p:nvPr>
        </p:nvSpPr>
        <p:spPr/>
        <p:txBody>
          <a:bodyPr>
            <a:normAutofit fontScale="92500" lnSpcReduction="10000"/>
          </a:bodyPr>
          <a:lstStyle/>
          <a:p>
            <a:r>
              <a:rPr lang="en-US" altLang="zh-TW" dirty="0" smtClean="0">
                <a:solidFill>
                  <a:srgbClr val="C00000"/>
                </a:solidFill>
              </a:rPr>
              <a:t>USB </a:t>
            </a:r>
            <a:r>
              <a:rPr lang="en-US" altLang="zh-TW" dirty="0" smtClean="0"/>
              <a:t>(</a:t>
            </a:r>
            <a:r>
              <a:rPr lang="en-US" altLang="zh-TW" dirty="0"/>
              <a:t>Universal Serial Bus</a:t>
            </a:r>
            <a:r>
              <a:rPr lang="zh-TW" altLang="en-US" dirty="0"/>
              <a:t>；通用序列匯流排</a:t>
            </a:r>
            <a:r>
              <a:rPr lang="en-US" altLang="zh-TW" dirty="0"/>
              <a:t>)</a:t>
            </a:r>
            <a:r>
              <a:rPr lang="zh-TW" altLang="en-US" dirty="0"/>
              <a:t>是</a:t>
            </a:r>
            <a:r>
              <a:rPr lang="en-US" altLang="zh-TW" dirty="0"/>
              <a:t>USB Implementers Forum</a:t>
            </a:r>
            <a:r>
              <a:rPr lang="zh-TW" altLang="en-US" dirty="0"/>
              <a:t>所開發的連線規格</a:t>
            </a:r>
            <a:r>
              <a:rPr lang="zh-TW" altLang="en-US" dirty="0" smtClean="0"/>
              <a:t>。</a:t>
            </a:r>
            <a:endParaRPr lang="en-US" altLang="zh-TW" dirty="0" smtClean="0"/>
          </a:p>
          <a:p>
            <a:r>
              <a:rPr lang="zh-TW" altLang="en-US" dirty="0" smtClean="0"/>
              <a:t>針對</a:t>
            </a:r>
            <a:r>
              <a:rPr lang="zh-TW" altLang="en-US" dirty="0"/>
              <a:t>電腦的外接周邊設備</a:t>
            </a:r>
            <a:r>
              <a:rPr lang="en-US" altLang="zh-TW" dirty="0"/>
              <a:t>(</a:t>
            </a:r>
            <a:r>
              <a:rPr lang="zh-TW" altLang="en-US" dirty="0"/>
              <a:t>鍵盤、滑鼠、遊戲控制器、攝影機、儲存裝置、掃描器和其他周邊</a:t>
            </a:r>
            <a:r>
              <a:rPr lang="en-US" altLang="zh-TW" dirty="0"/>
              <a:t>)</a:t>
            </a:r>
            <a:r>
              <a:rPr lang="zh-TW" altLang="en-US" dirty="0"/>
              <a:t>所設計</a:t>
            </a:r>
            <a:r>
              <a:rPr lang="zh-TW" altLang="en-US" dirty="0" smtClean="0"/>
              <a:t>，支援</a:t>
            </a:r>
            <a:r>
              <a:rPr lang="zh-TW" altLang="en-US" dirty="0"/>
              <a:t>隨插即用，</a:t>
            </a:r>
            <a:r>
              <a:rPr lang="zh-TW" altLang="en-US" dirty="0" smtClean="0"/>
              <a:t>讓</a:t>
            </a:r>
            <a:r>
              <a:rPr lang="zh-TW" altLang="en-US" dirty="0"/>
              <a:t>使用者安裝特定裝置時，能夠省去開啟電腦機箱及重開機的</a:t>
            </a:r>
            <a:r>
              <a:rPr lang="zh-TW" altLang="en-US" dirty="0" smtClean="0"/>
              <a:t>麻煩。</a:t>
            </a:r>
            <a:endParaRPr lang="en-US" altLang="zh-TW" dirty="0" smtClean="0"/>
          </a:p>
        </p:txBody>
      </p:sp>
    </p:spTree>
    <p:extLst>
      <p:ext uri="{BB962C8B-B14F-4D97-AF65-F5344CB8AC3E}">
        <p14:creationId xmlns:p14="http://schemas.microsoft.com/office/powerpoint/2010/main" val="34256409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USB</a:t>
            </a:r>
            <a:endParaRPr lang="zh-TW" altLang="en-US" dirty="0"/>
          </a:p>
        </p:txBody>
      </p:sp>
      <p:sp>
        <p:nvSpPr>
          <p:cNvPr id="3" name="內容版面配置區 2"/>
          <p:cNvSpPr>
            <a:spLocks noGrp="1"/>
          </p:cNvSpPr>
          <p:nvPr>
            <p:ph idx="1"/>
          </p:nvPr>
        </p:nvSpPr>
        <p:spPr/>
        <p:txBody>
          <a:bodyPr/>
          <a:lstStyle/>
          <a:p>
            <a:r>
              <a:rPr lang="zh-TW" altLang="en-US" dirty="0"/>
              <a:t>提供操作簡便、擴充性和快速等優點。</a:t>
            </a:r>
          </a:p>
          <a:p>
            <a:r>
              <a:rPr lang="zh-TW" altLang="en-US" dirty="0"/>
              <a:t>支援多台設備，同一埠最多可支援</a:t>
            </a:r>
            <a:r>
              <a:rPr lang="en-US" altLang="zh-TW" dirty="0"/>
              <a:t>127</a:t>
            </a:r>
            <a:r>
              <a:rPr lang="zh-TW" altLang="en-US" dirty="0"/>
              <a:t>台設備。</a:t>
            </a:r>
          </a:p>
          <a:p>
            <a:endParaRPr lang="zh-TW" altLang="en-US" dirty="0"/>
          </a:p>
        </p:txBody>
      </p:sp>
    </p:spTree>
    <p:extLst>
      <p:ext uri="{BB962C8B-B14F-4D97-AF65-F5344CB8AC3E}">
        <p14:creationId xmlns:p14="http://schemas.microsoft.com/office/powerpoint/2010/main" val="13619823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USB</a:t>
            </a:r>
            <a:r>
              <a:rPr lang="zh-TW" altLang="en-US" dirty="0" smtClean="0"/>
              <a:t>傳輸速度</a:t>
            </a:r>
            <a:endParaRPr lang="en-US" altLang="zh-TW" dirty="0"/>
          </a:p>
        </p:txBody>
      </p:sp>
      <p:graphicFrame>
        <p:nvGraphicFramePr>
          <p:cNvPr id="2" name="表格 1"/>
          <p:cNvGraphicFramePr>
            <a:graphicFrameLocks noGrp="1"/>
          </p:cNvGraphicFramePr>
          <p:nvPr>
            <p:extLst>
              <p:ext uri="{D42A27DB-BD31-4B8C-83A1-F6EECF244321}">
                <p14:modId xmlns:p14="http://schemas.microsoft.com/office/powerpoint/2010/main" val="429103100"/>
              </p:ext>
            </p:extLst>
          </p:nvPr>
        </p:nvGraphicFramePr>
        <p:xfrm>
          <a:off x="1581345" y="1660399"/>
          <a:ext cx="6096000" cy="2916000"/>
        </p:xfrm>
        <a:graphic>
          <a:graphicData uri="http://schemas.openxmlformats.org/drawingml/2006/table">
            <a:tbl>
              <a:tblPr firstRow="1" bandRow="1">
                <a:tableStyleId>{00A15C55-8517-42AA-B614-E9B94910E393}</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a:t>
                      </a:r>
                      <a:r>
                        <a:rPr lang="zh-TW" altLang="en-US" sz="2100" b="1" dirty="0" smtClean="0">
                          <a:latin typeface="微軟正黑體" panose="020B0604030504040204" pitchFamily="34" charset="-120"/>
                          <a:ea typeface="微軟正黑體" panose="020B0604030504040204" pitchFamily="34" charset="-120"/>
                        </a:rPr>
                        <a:t>規格</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zh-TW" altLang="en-US" sz="2100" b="1" dirty="0" smtClean="0">
                          <a:latin typeface="微軟正黑體" panose="020B0604030504040204" pitchFamily="34" charset="-120"/>
                          <a:ea typeface="微軟正黑體" panose="020B0604030504040204" pitchFamily="34" charset="-120"/>
                        </a:rPr>
                        <a:t>每秒傳輸速度</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 xmlns:a16="http://schemas.microsoft.com/office/drawing/2014/main" val="10000"/>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1.0</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en-US" altLang="zh-TW" sz="2100" b="1" dirty="0" smtClean="0">
                          <a:latin typeface="微軟正黑體" panose="020B0604030504040204" pitchFamily="34" charset="-120"/>
                          <a:ea typeface="微軟正黑體" panose="020B0604030504040204" pitchFamily="34" charset="-120"/>
                        </a:rPr>
                        <a:t>1.5</a:t>
                      </a:r>
                      <a:r>
                        <a:rPr lang="zh-TW" altLang="en-US" sz="2100" b="1" baseline="0" dirty="0" smtClean="0">
                          <a:latin typeface="微軟正黑體" panose="020B0604030504040204" pitchFamily="34" charset="-120"/>
                          <a:ea typeface="微軟正黑體" panose="020B0604030504040204" pitchFamily="34" charset="-120"/>
                        </a:rPr>
                        <a:t> </a:t>
                      </a:r>
                      <a:r>
                        <a:rPr lang="en-US" altLang="zh-TW" sz="2100" b="1" dirty="0" smtClean="0">
                          <a:latin typeface="微軟正黑體" panose="020B0604030504040204" pitchFamily="34" charset="-120"/>
                          <a:ea typeface="微軟正黑體" panose="020B0604030504040204" pitchFamily="34" charset="-120"/>
                        </a:rPr>
                        <a:t>Mb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 xmlns:a16="http://schemas.microsoft.com/office/drawing/2014/main" val="10001"/>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1.1</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en-US" altLang="zh-TW" sz="2100" b="1" dirty="0" smtClean="0">
                          <a:latin typeface="微軟正黑體" panose="020B0604030504040204" pitchFamily="34" charset="-120"/>
                          <a:ea typeface="微軟正黑體" panose="020B0604030504040204" pitchFamily="34" charset="-120"/>
                        </a:rPr>
                        <a:t>12 Mb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 xmlns:a16="http://schemas.microsoft.com/office/drawing/2014/main" val="10002"/>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2.0</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en-US" altLang="zh-TW" sz="2100" b="1" dirty="0" smtClean="0">
                          <a:latin typeface="微軟正黑體" panose="020B0604030504040204" pitchFamily="34" charset="-120"/>
                          <a:ea typeface="微軟正黑體" panose="020B0604030504040204" pitchFamily="34" charset="-120"/>
                        </a:rPr>
                        <a:t>480 Mb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 xmlns:a16="http://schemas.microsoft.com/office/drawing/2014/main" val="10003"/>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3.0</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en-US" altLang="zh-TW" sz="2100" b="1" dirty="0" smtClean="0">
                          <a:latin typeface="微軟正黑體" panose="020B0604030504040204" pitchFamily="34" charset="-120"/>
                          <a:ea typeface="微軟正黑體" panose="020B0604030504040204" pitchFamily="34" charset="-120"/>
                        </a:rPr>
                        <a:t>4.8 Gb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 xmlns:a16="http://schemas.microsoft.com/office/drawing/2014/main" val="10004"/>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4.0</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100" b="1" dirty="0" smtClean="0">
                          <a:latin typeface="微軟正黑體" panose="020B0604030504040204" pitchFamily="34" charset="-120"/>
                          <a:ea typeface="微軟正黑體" panose="020B0604030504040204" pitchFamily="34" charset="-120"/>
                        </a:rPr>
                        <a:t>40</a:t>
                      </a:r>
                      <a:r>
                        <a:rPr lang="zh-TW" altLang="en-US" sz="2100" b="1" dirty="0" smtClean="0">
                          <a:latin typeface="微軟正黑體" panose="020B0604030504040204" pitchFamily="34" charset="-120"/>
                          <a:ea typeface="微軟正黑體" panose="020B0604030504040204" pitchFamily="34" charset="-120"/>
                        </a:rPr>
                        <a:t> </a:t>
                      </a:r>
                      <a:r>
                        <a:rPr lang="en-US" altLang="zh-TW" sz="2100" b="1" dirty="0" smtClean="0">
                          <a:latin typeface="微軟正黑體" panose="020B0604030504040204" pitchFamily="34" charset="-120"/>
                          <a:ea typeface="微軟正黑體" panose="020B0604030504040204" pitchFamily="34" charset="-120"/>
                        </a:rPr>
                        <a:t>Gb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r>
            </a:tbl>
          </a:graphicData>
        </a:graphic>
      </p:graphicFrame>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06715" y="728700"/>
            <a:ext cx="810090" cy="803762"/>
          </a:xfrm>
          <a:prstGeom prst="rect">
            <a:avLst/>
          </a:prstGeom>
        </p:spPr>
      </p:pic>
    </p:spTree>
    <p:extLst>
      <p:ext uri="{BB962C8B-B14F-4D97-AF65-F5344CB8AC3E}">
        <p14:creationId xmlns:p14="http://schemas.microsoft.com/office/powerpoint/2010/main" val="21703061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3-5 </a:t>
            </a:r>
            <a:r>
              <a:rPr lang="zh-TW" altLang="en-US" dirty="0"/>
              <a:t>儲存裝置</a:t>
            </a:r>
          </a:p>
        </p:txBody>
      </p:sp>
      <p:sp>
        <p:nvSpPr>
          <p:cNvPr id="5" name="內容版面配置區 4"/>
          <p:cNvSpPr>
            <a:spLocks noGrp="1"/>
          </p:cNvSpPr>
          <p:nvPr>
            <p:ph idx="1"/>
          </p:nvPr>
        </p:nvSpPr>
        <p:spPr/>
        <p:txBody>
          <a:bodyPr/>
          <a:lstStyle/>
          <a:p>
            <a:r>
              <a:rPr lang="zh-TW" altLang="en-US" dirty="0"/>
              <a:t>磁性儲存裝置的基本原理，是利用某些物質可以</a:t>
            </a:r>
            <a:r>
              <a:rPr lang="zh-TW" altLang="en-US" u="sng" dirty="0"/>
              <a:t>磁化</a:t>
            </a:r>
            <a:r>
              <a:rPr lang="zh-TW" altLang="en-US" dirty="0"/>
              <a:t>的特性，將資料記錄下來</a:t>
            </a:r>
            <a:r>
              <a:rPr lang="zh-TW" altLang="en-US" dirty="0" smtClean="0"/>
              <a:t>。</a:t>
            </a:r>
            <a:endParaRPr lang="en-US" altLang="zh-TW" dirty="0" smtClean="0"/>
          </a:p>
          <a:p>
            <a:r>
              <a:rPr lang="zh-TW" altLang="en-US" dirty="0" smtClean="0"/>
              <a:t>在</a:t>
            </a:r>
            <a:r>
              <a:rPr lang="zh-TW" altLang="en-US" dirty="0"/>
              <a:t>這些磁化物質表面有個多點的陣列，每個點可磁化成代表數位訊號一個位元</a:t>
            </a:r>
            <a:r>
              <a:rPr lang="zh-TW" altLang="en-US" dirty="0" smtClean="0"/>
              <a:t>的 </a:t>
            </a:r>
            <a:r>
              <a:rPr lang="en-US" altLang="zh-TW" dirty="0" smtClean="0"/>
              <a:t>0</a:t>
            </a:r>
            <a:r>
              <a:rPr lang="zh-TW" altLang="en-US" dirty="0" smtClean="0"/>
              <a:t> 與 </a:t>
            </a:r>
            <a:r>
              <a:rPr lang="en-US" altLang="zh-TW" dirty="0" smtClean="0"/>
              <a:t>1</a:t>
            </a:r>
            <a:r>
              <a:rPr lang="zh-TW" altLang="en-US" dirty="0" smtClean="0"/>
              <a:t>。</a:t>
            </a:r>
            <a:endParaRPr lang="zh-TW" altLang="en-US" dirty="0"/>
          </a:p>
        </p:txBody>
      </p:sp>
    </p:spTree>
    <p:extLst>
      <p:ext uri="{BB962C8B-B14F-4D97-AF65-F5344CB8AC3E}">
        <p14:creationId xmlns:p14="http://schemas.microsoft.com/office/powerpoint/2010/main" val="980053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solidFill>
                  <a:srgbClr val="C00000"/>
                </a:solidFill>
              </a:rPr>
              <a:t>摩爾傳奇 千古流傳</a:t>
            </a:r>
            <a:endParaRPr lang="en-US" altLang="zh-TW" dirty="0" smtClean="0">
              <a:solidFill>
                <a:srgbClr val="C00000"/>
              </a:solidFill>
            </a:endParaRPr>
          </a:p>
          <a:p>
            <a:r>
              <a:rPr lang="zh-TW" altLang="en-US" dirty="0" smtClean="0"/>
              <a:t>高登．摩爾是一位卓越的發明家和企業家，他與勞勃．諾伊斯共同創辦了英特爾（</a:t>
            </a:r>
            <a:r>
              <a:rPr lang="en-US" altLang="zh-TW" dirty="0" smtClean="0"/>
              <a:t>Intel</a:t>
            </a:r>
            <a:r>
              <a:rPr lang="zh-TW" altLang="en-US" dirty="0" smtClean="0"/>
              <a:t>），連同草創期間的第三號員工安德魯．葛洛夫，三位巨頭被尊稱為「英特爾三位一體」。</a:t>
            </a:r>
            <a:endParaRPr lang="en-US" altLang="zh-TW" dirty="0" smtClean="0"/>
          </a:p>
        </p:txBody>
      </p:sp>
    </p:spTree>
    <p:extLst>
      <p:ext uri="{BB962C8B-B14F-4D97-AF65-F5344CB8AC3E}">
        <p14:creationId xmlns:p14="http://schemas.microsoft.com/office/powerpoint/2010/main" val="20575499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硬碟 </a:t>
            </a:r>
            <a:r>
              <a:rPr lang="en-US" altLang="zh-TW" dirty="0"/>
              <a:t>(hard disk)</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硬碟是</a:t>
            </a:r>
            <a:r>
              <a:rPr lang="zh-TW" altLang="en-US" dirty="0"/>
              <a:t>電腦儲存資料最重要的地方</a:t>
            </a:r>
            <a:r>
              <a:rPr lang="zh-TW" altLang="en-US" dirty="0" smtClean="0"/>
              <a:t>，內部</a:t>
            </a:r>
            <a:r>
              <a:rPr lang="zh-TW" altLang="en-US" dirty="0"/>
              <a:t>有</a:t>
            </a:r>
            <a:r>
              <a:rPr lang="zh-TW" altLang="en-US" u="sng" dirty="0"/>
              <a:t>圓形碟片</a:t>
            </a:r>
            <a:r>
              <a:rPr lang="zh-TW" altLang="en-US" dirty="0"/>
              <a:t>及</a:t>
            </a:r>
            <a:r>
              <a:rPr lang="zh-TW" altLang="en-US" u="sng" dirty="0"/>
              <a:t>讀寫頭</a:t>
            </a:r>
            <a:r>
              <a:rPr lang="zh-TW" altLang="en-US" dirty="0" smtClean="0"/>
              <a:t>。</a:t>
            </a:r>
            <a:endParaRPr lang="en-US" altLang="zh-TW" dirty="0" smtClean="0"/>
          </a:p>
          <a:p>
            <a:r>
              <a:rPr lang="zh-TW" altLang="en-US" dirty="0" smtClean="0"/>
              <a:t>程式</a:t>
            </a:r>
            <a:r>
              <a:rPr lang="zh-TW" altLang="en-US" dirty="0"/>
              <a:t>及資料平時通常放在硬碟，執行時才從硬碟載入主記憶體，</a:t>
            </a:r>
            <a:r>
              <a:rPr lang="zh-TW" altLang="en-US" dirty="0" smtClean="0"/>
              <a:t>因此是</a:t>
            </a:r>
            <a:r>
              <a:rPr lang="zh-TW" altLang="en-US" dirty="0"/>
              <a:t>極為重要的儲存</a:t>
            </a:r>
            <a:r>
              <a:rPr lang="zh-TW" altLang="en-US" dirty="0" smtClean="0"/>
              <a:t>設備。</a:t>
            </a:r>
            <a:endParaRPr lang="zh-TW" altLang="en-US" dirty="0"/>
          </a:p>
        </p:txBody>
      </p:sp>
    </p:spTree>
    <p:extLst>
      <p:ext uri="{BB962C8B-B14F-4D97-AF65-F5344CB8AC3E}">
        <p14:creationId xmlns:p14="http://schemas.microsoft.com/office/powerpoint/2010/main" val="17406332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硬碟 </a:t>
            </a:r>
            <a:r>
              <a:rPr lang="en-US" altLang="zh-TW" smtClean="0"/>
              <a:t>(hard disk)</a:t>
            </a:r>
            <a:endParaRPr lang="zh-TW" altLang="en-US" dirty="0"/>
          </a:p>
        </p:txBody>
      </p:sp>
      <p:sp>
        <p:nvSpPr>
          <p:cNvPr id="3" name="內容版面配置區 2"/>
          <p:cNvSpPr>
            <a:spLocks noGrp="1"/>
          </p:cNvSpPr>
          <p:nvPr>
            <p:ph idx="1"/>
          </p:nvPr>
        </p:nvSpPr>
        <p:spPr/>
        <p:txBody>
          <a:bodyPr/>
          <a:lstStyle/>
          <a:p>
            <a:r>
              <a:rPr lang="zh-TW" altLang="en-US" dirty="0" smtClean="0"/>
              <a:t>硬碟單位已從</a:t>
            </a:r>
            <a:r>
              <a:rPr lang="en-US" altLang="zh-TW" dirty="0" smtClean="0"/>
              <a:t>GB</a:t>
            </a:r>
            <a:r>
              <a:rPr lang="zh-TW" altLang="en-US" dirty="0" smtClean="0"/>
              <a:t>升級到</a:t>
            </a:r>
            <a:r>
              <a:rPr lang="en-US" altLang="zh-TW" dirty="0" smtClean="0"/>
              <a:t>TB</a:t>
            </a:r>
            <a:r>
              <a:rPr lang="zh-TW" altLang="en-US" dirty="0" smtClean="0"/>
              <a:t>。</a:t>
            </a:r>
            <a:endParaRPr lang="en-US" altLang="zh-TW" dirty="0" smtClean="0"/>
          </a:p>
          <a:p>
            <a:r>
              <a:rPr lang="zh-TW" altLang="en-US" dirty="0" smtClean="0">
                <a:solidFill>
                  <a:srgbClr val="C00000"/>
                </a:solidFill>
              </a:rPr>
              <a:t>固態硬碟</a:t>
            </a:r>
            <a:r>
              <a:rPr lang="zh-TW" altLang="en-US" dirty="0" smtClean="0"/>
              <a:t>儲存裝置的內部並</a:t>
            </a:r>
            <a:r>
              <a:rPr lang="en-US" altLang="zh-TW" dirty="0" smtClean="0"/>
              <a:t/>
            </a:r>
            <a:br>
              <a:rPr lang="en-US" altLang="zh-TW" dirty="0" smtClean="0"/>
            </a:br>
            <a:r>
              <a:rPr lang="zh-TW" altLang="en-US" dirty="0" smtClean="0"/>
              <a:t>沒有圓形碟片，比較省電</a:t>
            </a:r>
            <a:r>
              <a:rPr lang="en-US" altLang="zh-TW" dirty="0" smtClean="0"/>
              <a:t/>
            </a:r>
            <a:br>
              <a:rPr lang="en-US" altLang="zh-TW" dirty="0" smtClean="0"/>
            </a:br>
            <a:r>
              <a:rPr lang="zh-TW" altLang="en-US" dirty="0" smtClean="0"/>
              <a:t>及耐震，成本也較高。</a:t>
            </a:r>
          </a:p>
          <a:p>
            <a:endParaRPr lang="zh-TW" altLang="en-US" dirty="0"/>
          </a:p>
        </p:txBody>
      </p:sp>
      <p:pic>
        <p:nvPicPr>
          <p:cNvPr id="4"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078285" y="1660399"/>
            <a:ext cx="2638510" cy="1951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777245" y="3831890"/>
            <a:ext cx="1800493" cy="369332"/>
          </a:xfrm>
          <a:prstGeom prst="rect">
            <a:avLst/>
          </a:prstGeom>
          <a:solidFill>
            <a:srgbClr val="FFCC66"/>
          </a:solidFill>
        </p:spPr>
        <p:txBody>
          <a:bodyPr wrap="none">
            <a:spAutoFit/>
          </a:bodyPr>
          <a:lstStyle/>
          <a:p>
            <a:r>
              <a:rPr lang="zh-TW" altLang="en-US" b="1" dirty="0">
                <a:latin typeface="微軟正黑體" pitchFamily="34" charset="-120"/>
                <a:ea typeface="微軟正黑體" pitchFamily="34" charset="-120"/>
              </a:rPr>
              <a:t>硬碟的內部結構</a:t>
            </a:r>
          </a:p>
        </p:txBody>
      </p:sp>
    </p:spTree>
    <p:extLst>
      <p:ext uri="{BB962C8B-B14F-4D97-AF65-F5344CB8AC3E}">
        <p14:creationId xmlns:p14="http://schemas.microsoft.com/office/powerpoint/2010/main" val="4299117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磁帶</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磁帶容量比硬碟要</a:t>
            </a:r>
            <a:r>
              <a:rPr lang="zh-TW" altLang="en-US" dirty="0"/>
              <a:t>大</a:t>
            </a:r>
            <a:r>
              <a:rPr lang="zh-TW" altLang="en-US" dirty="0" smtClean="0"/>
              <a:t>許多，通常用來備份。</a:t>
            </a:r>
            <a:endParaRPr lang="en-US" altLang="zh-TW" dirty="0" smtClean="0"/>
          </a:p>
          <a:p>
            <a:r>
              <a:rPr lang="zh-TW" altLang="en-US" dirty="0" smtClean="0"/>
              <a:t>現今磁帶</a:t>
            </a:r>
            <a:r>
              <a:rPr lang="zh-TW" altLang="en-US" dirty="0"/>
              <a:t>備份的資料動輒以</a:t>
            </a:r>
            <a:r>
              <a:rPr lang="zh-TW" altLang="en-US" dirty="0">
                <a:solidFill>
                  <a:srgbClr val="C00000"/>
                </a:solidFill>
              </a:rPr>
              <a:t>兆位元組</a:t>
            </a:r>
            <a:r>
              <a:rPr lang="en-US" altLang="zh-TW" dirty="0"/>
              <a:t>(</a:t>
            </a:r>
            <a:r>
              <a:rPr lang="en-US" altLang="zh-TW" dirty="0" smtClean="0"/>
              <a:t>Tera</a:t>
            </a:r>
            <a:r>
              <a:rPr lang="zh-TW" altLang="en-US" dirty="0" smtClean="0"/>
              <a:t> </a:t>
            </a:r>
            <a:r>
              <a:rPr lang="en-US" altLang="zh-TW" dirty="0" smtClean="0"/>
              <a:t>Byte</a:t>
            </a:r>
            <a:r>
              <a:rPr lang="zh-TW" altLang="en-US" dirty="0"/>
              <a:t>；</a:t>
            </a:r>
            <a:r>
              <a:rPr lang="en-US" altLang="zh-TW" dirty="0"/>
              <a:t>TB)</a:t>
            </a:r>
            <a:r>
              <a:rPr lang="zh-TW" altLang="en-US" dirty="0"/>
              <a:t>計，容量超大</a:t>
            </a:r>
            <a:r>
              <a:rPr lang="zh-TW" altLang="en-US" dirty="0" smtClean="0"/>
              <a:t>。</a:t>
            </a:r>
            <a:endParaRPr lang="en-US" altLang="zh-TW" dirty="0" smtClean="0"/>
          </a:p>
        </p:txBody>
      </p:sp>
    </p:spTree>
    <p:extLst>
      <p:ext uri="{BB962C8B-B14F-4D97-AF65-F5344CB8AC3E}">
        <p14:creationId xmlns:p14="http://schemas.microsoft.com/office/powerpoint/2010/main" val="2394384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磁帶</a:t>
            </a:r>
            <a:endParaRPr lang="zh-TW" altLang="en-US" dirty="0"/>
          </a:p>
        </p:txBody>
      </p:sp>
      <p:sp>
        <p:nvSpPr>
          <p:cNvPr id="3" name="內容版面配置區 2"/>
          <p:cNvSpPr>
            <a:spLocks noGrp="1"/>
          </p:cNvSpPr>
          <p:nvPr>
            <p:ph idx="1"/>
          </p:nvPr>
        </p:nvSpPr>
        <p:spPr/>
        <p:txBody>
          <a:bodyPr/>
          <a:lstStyle/>
          <a:p>
            <a:r>
              <a:rPr lang="zh-TW" altLang="en-US" dirty="0" smtClean="0"/>
              <a:t>備份的另一選擇是使用</a:t>
            </a:r>
            <a:r>
              <a:rPr lang="en-US" altLang="zh-TW" dirty="0" smtClean="0">
                <a:solidFill>
                  <a:srgbClr val="C00000"/>
                </a:solidFill>
              </a:rPr>
              <a:t>RAID</a:t>
            </a:r>
            <a:r>
              <a:rPr lang="zh-TW" altLang="en-US" dirty="0" smtClean="0">
                <a:solidFill>
                  <a:srgbClr val="C00000"/>
                </a:solidFill>
              </a:rPr>
              <a:t>磁碟陣列</a:t>
            </a:r>
            <a:r>
              <a:rPr lang="zh-TW" altLang="en-US" dirty="0" smtClean="0"/>
              <a:t>。</a:t>
            </a:r>
            <a:endParaRPr lang="en-US" altLang="zh-TW" dirty="0" smtClean="0"/>
          </a:p>
          <a:p>
            <a:r>
              <a:rPr lang="en-US" altLang="zh-TW" dirty="0" smtClean="0"/>
              <a:t>RAID</a:t>
            </a:r>
            <a:r>
              <a:rPr lang="zh-TW" altLang="en-US" dirty="0" smtClean="0"/>
              <a:t>上有多顆硬碟，當有硬碟故障時，系統會自動調整，使資料不會喪失。</a:t>
            </a:r>
          </a:p>
          <a:p>
            <a:endParaRPr lang="zh-TW" altLang="en-US" dirty="0"/>
          </a:p>
        </p:txBody>
      </p:sp>
    </p:spTree>
    <p:extLst>
      <p:ext uri="{BB962C8B-B14F-4D97-AF65-F5344CB8AC3E}">
        <p14:creationId xmlns:p14="http://schemas.microsoft.com/office/powerpoint/2010/main" val="33991144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光碟</a:t>
            </a:r>
            <a:r>
              <a:rPr lang="zh-TW" altLang="en-US" dirty="0" smtClean="0"/>
              <a:t>片</a:t>
            </a:r>
            <a:endParaRPr lang="zh-TW" altLang="en-US" dirty="0"/>
          </a:p>
        </p:txBody>
      </p:sp>
      <p:sp>
        <p:nvSpPr>
          <p:cNvPr id="5" name="內容版面配置區 4"/>
          <p:cNvSpPr>
            <a:spLocks noGrp="1"/>
          </p:cNvSpPr>
          <p:nvPr>
            <p:ph idx="1"/>
          </p:nvPr>
        </p:nvSpPr>
        <p:spPr/>
        <p:txBody>
          <a:bodyPr>
            <a:normAutofit fontScale="85000" lnSpcReduction="20000"/>
          </a:bodyPr>
          <a:lstStyle/>
          <a:p>
            <a:r>
              <a:rPr lang="zh-TW" altLang="en-US" dirty="0"/>
              <a:t>新力</a:t>
            </a:r>
            <a:r>
              <a:rPr lang="en-US" altLang="zh-TW" dirty="0"/>
              <a:t>(Sony)</a:t>
            </a:r>
            <a:r>
              <a:rPr lang="zh-TW" altLang="en-US" dirty="0"/>
              <a:t>和飛利浦</a:t>
            </a:r>
            <a:r>
              <a:rPr lang="en-US" altLang="zh-TW" dirty="0"/>
              <a:t>(Philips)</a:t>
            </a:r>
            <a:r>
              <a:rPr lang="zh-TW" altLang="en-US" dirty="0"/>
              <a:t>在八十年代初期</a:t>
            </a:r>
            <a:r>
              <a:rPr lang="zh-TW" altLang="en-US" dirty="0" smtClean="0"/>
              <a:t>推出</a:t>
            </a:r>
            <a:r>
              <a:rPr lang="en-US" altLang="zh-TW" dirty="0" smtClean="0"/>
              <a:t>CD-ROM</a:t>
            </a:r>
            <a:r>
              <a:rPr lang="zh-TW" altLang="en-US" dirty="0" smtClean="0"/>
              <a:t>。</a:t>
            </a:r>
            <a:endParaRPr lang="en-US" altLang="zh-TW" dirty="0" smtClean="0"/>
          </a:p>
          <a:p>
            <a:r>
              <a:rPr lang="zh-TW" altLang="en-US" dirty="0" smtClean="0"/>
              <a:t>軟體</a:t>
            </a:r>
            <a:r>
              <a:rPr lang="zh-TW" altLang="en-US" dirty="0"/>
              <a:t>程式</a:t>
            </a:r>
            <a:r>
              <a:rPr lang="zh-TW" altLang="en-US" dirty="0" smtClean="0"/>
              <a:t>不斷複雜化，消費者</a:t>
            </a:r>
            <a:r>
              <a:rPr lang="zh-TW" altLang="en-US" dirty="0"/>
              <a:t>對影音品質需求不斷提高，儲存容量</a:t>
            </a:r>
            <a:r>
              <a:rPr lang="en-US" altLang="zh-TW" dirty="0"/>
              <a:t>650 MB</a:t>
            </a:r>
            <a:r>
              <a:rPr lang="zh-TW" altLang="en-US" dirty="0"/>
              <a:t>的</a:t>
            </a:r>
            <a:r>
              <a:rPr lang="en-US" altLang="zh-TW" dirty="0"/>
              <a:t>CD</a:t>
            </a:r>
            <a:r>
              <a:rPr lang="zh-TW" altLang="en-US" dirty="0"/>
              <a:t>光碟片已不敷</a:t>
            </a:r>
            <a:r>
              <a:rPr lang="zh-TW" altLang="en-US" dirty="0" smtClean="0"/>
              <a:t>使用。</a:t>
            </a:r>
            <a:endParaRPr lang="en-US" altLang="zh-TW" dirty="0" smtClean="0"/>
          </a:p>
          <a:p>
            <a:r>
              <a:rPr lang="en-US" altLang="zh-TW" dirty="0" smtClean="0"/>
              <a:t>DVD</a:t>
            </a:r>
            <a:r>
              <a:rPr lang="zh-TW" altLang="en-US" dirty="0" smtClean="0"/>
              <a:t>是新</a:t>
            </a:r>
            <a:r>
              <a:rPr lang="zh-TW" altLang="en-US" dirty="0"/>
              <a:t>一代高儲存容量、資料儲存密度提高</a:t>
            </a:r>
            <a:r>
              <a:rPr lang="zh-TW" altLang="en-US" dirty="0" smtClean="0"/>
              <a:t>的產品。單面</a:t>
            </a:r>
            <a:r>
              <a:rPr lang="zh-TW" altLang="en-US" dirty="0"/>
              <a:t>單層可儲存</a:t>
            </a:r>
            <a:r>
              <a:rPr lang="en-US" altLang="zh-TW" dirty="0" err="1"/>
              <a:t>4.7GB</a:t>
            </a:r>
            <a:r>
              <a:rPr lang="zh-TW" altLang="en-US" dirty="0"/>
              <a:t>，最高可儲存雙面雙層，達</a:t>
            </a:r>
            <a:r>
              <a:rPr lang="en-US" altLang="zh-TW" dirty="0" err="1"/>
              <a:t>17GB</a:t>
            </a:r>
            <a:r>
              <a:rPr lang="zh-TW" altLang="en-US" dirty="0"/>
              <a:t>之多。</a:t>
            </a:r>
          </a:p>
        </p:txBody>
      </p:sp>
    </p:spTree>
    <p:extLst>
      <p:ext uri="{BB962C8B-B14F-4D97-AF65-F5344CB8AC3E}">
        <p14:creationId xmlns:p14="http://schemas.microsoft.com/office/powerpoint/2010/main" val="40181662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光碟</a:t>
            </a:r>
            <a:r>
              <a:rPr lang="zh-TW" altLang="en-US" dirty="0" smtClean="0"/>
              <a:t>片</a:t>
            </a:r>
            <a:endParaRPr lang="zh-TW" altLang="en-US" dirty="0"/>
          </a:p>
        </p:txBody>
      </p:sp>
      <p:sp>
        <p:nvSpPr>
          <p:cNvPr id="5" name="內容版面配置區 4"/>
          <p:cNvSpPr>
            <a:spLocks noGrp="1"/>
          </p:cNvSpPr>
          <p:nvPr>
            <p:ph idx="1"/>
          </p:nvPr>
        </p:nvSpPr>
        <p:spPr/>
        <p:txBody>
          <a:bodyPr>
            <a:normAutofit/>
          </a:bodyPr>
          <a:lstStyle/>
          <a:p>
            <a:r>
              <a:rPr lang="zh-TW" altLang="en-US" dirty="0" smtClean="0"/>
              <a:t>計算</a:t>
            </a:r>
            <a:r>
              <a:rPr lang="en-US" altLang="zh-TW" dirty="0" smtClean="0"/>
              <a:t>CD</a:t>
            </a:r>
            <a:r>
              <a:rPr lang="zh-TW" altLang="en-US" dirty="0" smtClean="0"/>
              <a:t>系列</a:t>
            </a:r>
            <a:r>
              <a:rPr lang="en-US" altLang="zh-TW" dirty="0" smtClean="0"/>
              <a:t>(CD-ROM</a:t>
            </a:r>
            <a:r>
              <a:rPr lang="zh-TW" altLang="en-US" dirty="0"/>
              <a:t>、</a:t>
            </a:r>
            <a:r>
              <a:rPr lang="en-US" altLang="zh-TW" dirty="0"/>
              <a:t>CD-R</a:t>
            </a:r>
            <a:r>
              <a:rPr lang="zh-TW" altLang="en-US" dirty="0"/>
              <a:t>、</a:t>
            </a:r>
            <a:r>
              <a:rPr lang="en-US" altLang="zh-TW" dirty="0"/>
              <a:t>CD-RW</a:t>
            </a:r>
            <a:r>
              <a:rPr lang="zh-TW" altLang="en-US" dirty="0"/>
              <a:t>或</a:t>
            </a:r>
            <a:r>
              <a:rPr lang="en-US" altLang="zh-TW" dirty="0" err="1"/>
              <a:t>VCD</a:t>
            </a:r>
            <a:r>
              <a:rPr lang="en-US" altLang="zh-TW" dirty="0"/>
              <a:t>)</a:t>
            </a:r>
            <a:r>
              <a:rPr lang="zh-TW" altLang="en-US" dirty="0"/>
              <a:t>的存取速度時，</a:t>
            </a:r>
            <a:r>
              <a:rPr lang="zh-TW" altLang="en-US" dirty="0">
                <a:solidFill>
                  <a:srgbClr val="C00000"/>
                </a:solidFill>
              </a:rPr>
              <a:t>單倍速為每秒</a:t>
            </a:r>
            <a:r>
              <a:rPr lang="en-US" altLang="zh-TW" dirty="0" smtClean="0">
                <a:solidFill>
                  <a:srgbClr val="C00000"/>
                </a:solidFill>
              </a:rPr>
              <a:t>150 KB</a:t>
            </a:r>
            <a:r>
              <a:rPr lang="zh-TW" altLang="en-US" dirty="0" smtClean="0"/>
              <a:t>。</a:t>
            </a:r>
            <a:endParaRPr lang="en-US" altLang="zh-TW" dirty="0" smtClean="0"/>
          </a:p>
          <a:p>
            <a:r>
              <a:rPr lang="zh-TW" altLang="en-US" dirty="0" smtClean="0"/>
              <a:t>計算</a:t>
            </a:r>
            <a:r>
              <a:rPr lang="en-US" altLang="zh-TW" dirty="0"/>
              <a:t>DVD</a:t>
            </a:r>
            <a:r>
              <a:rPr lang="zh-TW" altLang="en-US" dirty="0"/>
              <a:t>系列</a:t>
            </a:r>
            <a:r>
              <a:rPr lang="en-US" altLang="zh-TW" dirty="0"/>
              <a:t>(DVD-ROM</a:t>
            </a:r>
            <a:r>
              <a:rPr lang="zh-TW" altLang="en-US" dirty="0"/>
              <a:t>、</a:t>
            </a:r>
            <a:r>
              <a:rPr lang="en-US" altLang="zh-TW" dirty="0"/>
              <a:t>DVD-R</a:t>
            </a:r>
            <a:r>
              <a:rPr lang="zh-TW" altLang="en-US" dirty="0"/>
              <a:t>、</a:t>
            </a:r>
            <a:r>
              <a:rPr lang="en-US" altLang="zh-TW" dirty="0"/>
              <a:t>DVD-</a:t>
            </a:r>
            <a:r>
              <a:rPr lang="en-US" altLang="zh-TW" dirty="0" err="1"/>
              <a:t>RW</a:t>
            </a:r>
            <a:r>
              <a:rPr lang="zh-TW" altLang="en-US" dirty="0"/>
              <a:t>或</a:t>
            </a:r>
            <a:r>
              <a:rPr lang="en-US" altLang="zh-TW" dirty="0" err="1"/>
              <a:t>DVDVideo</a:t>
            </a:r>
            <a:r>
              <a:rPr lang="en-US" altLang="zh-TW" dirty="0"/>
              <a:t>)</a:t>
            </a:r>
            <a:r>
              <a:rPr lang="zh-TW" altLang="en-US" dirty="0"/>
              <a:t>的存取速度時，</a:t>
            </a:r>
            <a:r>
              <a:rPr lang="zh-TW" altLang="en-US" dirty="0">
                <a:solidFill>
                  <a:srgbClr val="C00000"/>
                </a:solidFill>
              </a:rPr>
              <a:t>單倍速為每秒約</a:t>
            </a:r>
            <a:r>
              <a:rPr lang="en-US" altLang="zh-TW" dirty="0" smtClean="0">
                <a:solidFill>
                  <a:srgbClr val="C00000"/>
                </a:solidFill>
              </a:rPr>
              <a:t>1350 KB</a:t>
            </a:r>
            <a:r>
              <a:rPr lang="zh-TW" altLang="en-US" dirty="0" smtClean="0"/>
              <a:t>。</a:t>
            </a:r>
            <a:endParaRPr lang="zh-TW" altLang="en-US" dirty="0"/>
          </a:p>
        </p:txBody>
      </p:sp>
    </p:spTree>
    <p:extLst>
      <p:ext uri="{BB962C8B-B14F-4D97-AF65-F5344CB8AC3E}">
        <p14:creationId xmlns:p14="http://schemas.microsoft.com/office/powerpoint/2010/main" val="4385601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光碟片</a:t>
            </a:r>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2006715" y="3966905"/>
            <a:ext cx="4230470" cy="369332"/>
          </a:xfrm>
          <a:prstGeom prst="rect">
            <a:avLst/>
          </a:prstGeom>
          <a:solidFill>
            <a:schemeClr val="accent4">
              <a:lumMod val="40000"/>
              <a:lumOff val="60000"/>
            </a:schemeClr>
          </a:solidFill>
          <a:effectLst>
            <a:innerShdw blurRad="114300">
              <a:prstClr val="black"/>
            </a:innerShdw>
          </a:effectLst>
        </p:spPr>
        <p:txBody>
          <a:bodyPr wrap="square">
            <a:spAutoFit/>
          </a:bodyPr>
          <a:lstStyle/>
          <a:p>
            <a:r>
              <a:rPr lang="en-US" altLang="zh-TW" b="1" dirty="0" smtClean="0">
                <a:latin typeface="微軟正黑體" pitchFamily="34" charset="-120"/>
                <a:ea typeface="微軟正黑體" pitchFamily="34" charset="-120"/>
              </a:rPr>
              <a:t>DVD</a:t>
            </a:r>
            <a:r>
              <a:rPr lang="zh-TW" altLang="en-US" b="1" dirty="0" smtClean="0">
                <a:latin typeface="微軟正黑體" pitchFamily="34" charset="-120"/>
                <a:ea typeface="微軟正黑體" pitchFamily="34" charset="-120"/>
              </a:rPr>
              <a:t>光碟機曾是</a:t>
            </a:r>
            <a:r>
              <a:rPr lang="zh-TW" altLang="en-US" b="1" dirty="0">
                <a:latin typeface="微軟正黑體" pitchFamily="34" charset="-120"/>
                <a:ea typeface="微軟正黑體" pitchFamily="34" charset="-120"/>
              </a:rPr>
              <a:t>很重要的輔助儲存裝置</a:t>
            </a:r>
          </a:p>
        </p:txBody>
      </p:sp>
      <p:pic>
        <p:nvPicPr>
          <p:cNvPr id="5"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06815" y="2076695"/>
            <a:ext cx="2521721" cy="1550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25837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記憶卡</a:t>
            </a:r>
            <a:endParaRPr lang="zh-TW" altLang="en-US" dirty="0"/>
          </a:p>
        </p:txBody>
      </p:sp>
      <p:sp>
        <p:nvSpPr>
          <p:cNvPr id="5" name="內容版面配置區 4"/>
          <p:cNvSpPr>
            <a:spLocks noGrp="1"/>
          </p:cNvSpPr>
          <p:nvPr>
            <p:ph idx="1"/>
          </p:nvPr>
        </p:nvSpPr>
        <p:spPr/>
        <p:txBody>
          <a:bodyPr>
            <a:normAutofit fontScale="85000" lnSpcReduction="20000"/>
          </a:bodyPr>
          <a:lstStyle/>
          <a:p>
            <a:r>
              <a:rPr lang="zh-TW" altLang="en-US" dirty="0" smtClean="0"/>
              <a:t>記憶卡的種類繁多，包括：</a:t>
            </a:r>
            <a:endParaRPr lang="en-US" altLang="zh-TW" dirty="0" smtClean="0"/>
          </a:p>
          <a:p>
            <a:pPr lvl="1"/>
            <a:r>
              <a:rPr lang="en-US" altLang="zh-TW" dirty="0" smtClean="0"/>
              <a:t>CF</a:t>
            </a:r>
          </a:p>
          <a:p>
            <a:pPr lvl="1"/>
            <a:r>
              <a:rPr lang="en-US" altLang="zh-TW" dirty="0" smtClean="0"/>
              <a:t>SM</a:t>
            </a:r>
          </a:p>
          <a:p>
            <a:pPr lvl="1"/>
            <a:r>
              <a:rPr lang="en-US" altLang="zh-TW" dirty="0" smtClean="0"/>
              <a:t>SDHC</a:t>
            </a:r>
          </a:p>
          <a:p>
            <a:pPr lvl="1"/>
            <a:r>
              <a:rPr lang="en-US" altLang="zh-TW" dirty="0" smtClean="0"/>
              <a:t>MMC</a:t>
            </a:r>
          </a:p>
          <a:p>
            <a:pPr lvl="1"/>
            <a:r>
              <a:rPr lang="en-US" altLang="zh-TW" dirty="0" smtClean="0"/>
              <a:t>MS</a:t>
            </a:r>
          </a:p>
          <a:p>
            <a:pPr lvl="1"/>
            <a:r>
              <a:rPr lang="en-US" altLang="zh-TW" dirty="0" err="1" smtClean="0"/>
              <a:t>xD</a:t>
            </a:r>
            <a:endParaRPr lang="zh-TW" altLang="en-US" dirty="0"/>
          </a:p>
        </p:txBody>
      </p:sp>
      <p:sp>
        <p:nvSpPr>
          <p:cNvPr id="11" name="矩形 10"/>
          <p:cNvSpPr/>
          <p:nvPr/>
        </p:nvSpPr>
        <p:spPr>
          <a:xfrm>
            <a:off x="4887036" y="2536123"/>
            <a:ext cx="2031325" cy="369332"/>
          </a:xfrm>
          <a:prstGeom prst="rect">
            <a:avLst/>
          </a:prstGeom>
          <a:solidFill>
            <a:schemeClr val="tx2">
              <a:lumMod val="50000"/>
            </a:schemeClr>
          </a:solidFill>
          <a:scene3d>
            <a:camera prst="orthographicFront"/>
            <a:lightRig rig="threePt" dir="t"/>
          </a:scene3d>
          <a:sp3d>
            <a:bevelT w="165100" prst="coolSlant"/>
          </a:sp3d>
        </p:spPr>
        <p:txBody>
          <a:bodyPr wrap="none">
            <a:spAutoFit/>
          </a:bodyPr>
          <a:lstStyle/>
          <a:p>
            <a:r>
              <a:rPr lang="zh-TW" altLang="en-US" dirty="0">
                <a:solidFill>
                  <a:schemeClr val="bg1"/>
                </a:solidFill>
                <a:latin typeface="微軟正黑體" pitchFamily="34" charset="-120"/>
                <a:ea typeface="微軟正黑體" pitchFamily="34" charset="-120"/>
              </a:rPr>
              <a:t>各式各樣的記憶卡</a:t>
            </a:r>
          </a:p>
        </p:txBody>
      </p:sp>
      <p:pic>
        <p:nvPicPr>
          <p:cNvPr id="12"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05745" y="2954626"/>
            <a:ext cx="1143105" cy="1504561"/>
          </a:xfrm>
          <a:prstGeom prst="rect">
            <a:avLst/>
          </a:prstGeom>
          <a:noFill/>
          <a:ln>
            <a:noFill/>
          </a:ln>
          <a:effectLst>
            <a:outerShdw dist="35921" dir="2700000" algn="ctr" rotWithShape="0">
              <a:schemeClr val="bg2"/>
            </a:outerShdw>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58286" y="3221245"/>
            <a:ext cx="1471581" cy="1237941"/>
          </a:xfrm>
          <a:prstGeom prst="rect">
            <a:avLst/>
          </a:prstGeom>
          <a:noFill/>
          <a:ln>
            <a:noFill/>
          </a:ln>
          <a:effectLst>
            <a:outerShdw dist="35921" dir="2700000" algn="ctr" rotWithShape="0">
              <a:schemeClr val="bg2"/>
            </a:outerShdw>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36893" y="3529423"/>
            <a:ext cx="1175467" cy="932537"/>
          </a:xfrm>
          <a:prstGeom prst="rect">
            <a:avLst/>
          </a:prstGeom>
          <a:noFill/>
          <a:ln>
            <a:noFill/>
          </a:ln>
          <a:effectLst>
            <a:outerShdw dist="35921" dir="2700000" algn="ctr" rotWithShape="0">
              <a:schemeClr val="bg2"/>
            </a:outerShdw>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6374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讀卡機</a:t>
            </a:r>
          </a:p>
        </p:txBody>
      </p:sp>
      <p:sp>
        <p:nvSpPr>
          <p:cNvPr id="5" name="內容版面配置區 4"/>
          <p:cNvSpPr>
            <a:spLocks noGrp="1"/>
          </p:cNvSpPr>
          <p:nvPr>
            <p:ph idx="1"/>
          </p:nvPr>
        </p:nvSpPr>
        <p:spPr/>
        <p:txBody>
          <a:bodyPr/>
          <a:lstStyle/>
          <a:p>
            <a:r>
              <a:rPr lang="zh-TW" altLang="en-US" dirty="0"/>
              <a:t>多</a:t>
            </a:r>
            <a:r>
              <a:rPr lang="zh-TW" altLang="en-US" dirty="0" smtClean="0"/>
              <a:t>合一讀卡機可</a:t>
            </a:r>
            <a:r>
              <a:rPr lang="zh-TW" altLang="en-US" dirty="0"/>
              <a:t>同時讀取多種不同的記憶卡及</a:t>
            </a:r>
            <a:r>
              <a:rPr lang="en-US" altLang="zh-TW" dirty="0"/>
              <a:t>MD</a:t>
            </a:r>
            <a:r>
              <a:rPr lang="zh-TW" altLang="en-US" dirty="0"/>
              <a:t>，如：</a:t>
            </a:r>
            <a:r>
              <a:rPr lang="en-US" altLang="zh-TW" dirty="0"/>
              <a:t>Compact Flash</a:t>
            </a:r>
            <a:r>
              <a:rPr lang="zh-TW" altLang="en-US" dirty="0"/>
              <a:t>、</a:t>
            </a:r>
            <a:r>
              <a:rPr lang="en-US" altLang="zh-TW" dirty="0"/>
              <a:t>IBM Microdrive</a:t>
            </a:r>
            <a:r>
              <a:rPr lang="zh-TW" altLang="en-US" dirty="0"/>
              <a:t>、</a:t>
            </a:r>
            <a:r>
              <a:rPr lang="en-US" altLang="zh-TW" dirty="0"/>
              <a:t>Smart Media</a:t>
            </a:r>
            <a:r>
              <a:rPr lang="zh-TW" altLang="en-US" dirty="0"/>
              <a:t>、</a:t>
            </a:r>
            <a:r>
              <a:rPr lang="en-US" altLang="zh-TW" dirty="0"/>
              <a:t>Secure Digital</a:t>
            </a:r>
            <a:r>
              <a:rPr lang="zh-TW" altLang="en-US" dirty="0"/>
              <a:t>、</a:t>
            </a:r>
            <a:r>
              <a:rPr lang="en-US" altLang="zh-TW" dirty="0"/>
              <a:t>Multi Media Card</a:t>
            </a:r>
            <a:r>
              <a:rPr lang="zh-TW" altLang="en-US" dirty="0"/>
              <a:t>和</a:t>
            </a:r>
            <a:r>
              <a:rPr lang="en-US" altLang="zh-TW" dirty="0"/>
              <a:t>Memory Stick</a:t>
            </a:r>
            <a:r>
              <a:rPr lang="zh-TW" altLang="en-US" dirty="0" smtClean="0"/>
              <a:t>。</a:t>
            </a:r>
            <a:endParaRPr lang="zh-TW" altLang="en-US" dirty="0"/>
          </a:p>
        </p:txBody>
      </p:sp>
      <p:sp>
        <p:nvSpPr>
          <p:cNvPr id="7" name="矩形 6"/>
          <p:cNvSpPr/>
          <p:nvPr/>
        </p:nvSpPr>
        <p:spPr>
          <a:xfrm>
            <a:off x="1196626" y="4190841"/>
            <a:ext cx="3084499" cy="369332"/>
          </a:xfrm>
          <a:prstGeom prst="rect">
            <a:avLst/>
          </a:prstGeom>
          <a:solidFill>
            <a:schemeClr val="accent2">
              <a:lumMod val="60000"/>
              <a:lumOff val="40000"/>
            </a:schemeClr>
          </a:solidFill>
          <a:effectLst>
            <a:innerShdw blurRad="63500" dist="50800" dir="2700000">
              <a:prstClr val="black">
                <a:alpha val="50000"/>
              </a:prstClr>
            </a:innerShdw>
          </a:effectLst>
        </p:spPr>
        <p:txBody>
          <a:bodyPr wrap="none">
            <a:spAutoFit/>
          </a:bodyPr>
          <a:lstStyle/>
          <a:p>
            <a:r>
              <a:rPr lang="zh-TW" altLang="en-US" b="1" dirty="0" smtClean="0">
                <a:latin typeface="微軟正黑體" pitchFamily="34" charset="-120"/>
                <a:ea typeface="微軟正黑體" pitchFamily="34" charset="-120"/>
              </a:rPr>
              <a:t>讀卡機</a:t>
            </a:r>
            <a:r>
              <a:rPr lang="en-US" altLang="zh-TW" b="1" dirty="0" smtClean="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資料</a:t>
            </a:r>
            <a:r>
              <a:rPr lang="zh-TW" altLang="en-US" b="1" dirty="0">
                <a:latin typeface="微軟正黑體" pitchFamily="34" charset="-120"/>
                <a:ea typeface="微軟正黑體" pitchFamily="34" charset="-120"/>
              </a:rPr>
              <a:t>來源：</a:t>
            </a:r>
            <a:r>
              <a:rPr lang="en-US" altLang="zh-TW" b="1" dirty="0" smtClean="0">
                <a:latin typeface="微軟正黑體" pitchFamily="34" charset="-120"/>
                <a:ea typeface="微軟正黑體" pitchFamily="34" charset="-120"/>
              </a:rPr>
              <a:t>SanDisk)</a:t>
            </a:r>
            <a:endParaRPr lang="zh-TW" altLang="en-US" b="1" dirty="0">
              <a:latin typeface="微軟正黑體" pitchFamily="34" charset="-120"/>
              <a:ea typeface="微軟正黑體" pitchFamily="34" charset="-120"/>
            </a:endParaRPr>
          </a:p>
        </p:txBody>
      </p:sp>
      <p:pic>
        <p:nvPicPr>
          <p:cNvPr id="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52020" y="3629329"/>
            <a:ext cx="2520280" cy="124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2591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隨身</a:t>
            </a:r>
            <a:r>
              <a:rPr lang="zh-TW" altLang="en-US" dirty="0" smtClean="0"/>
              <a:t>碟</a:t>
            </a:r>
            <a:endParaRPr lang="zh-TW" altLang="en-US" dirty="0"/>
          </a:p>
        </p:txBody>
      </p:sp>
      <p:sp>
        <p:nvSpPr>
          <p:cNvPr id="5" name="內容版面配置區 4"/>
          <p:cNvSpPr>
            <a:spLocks noGrp="1"/>
          </p:cNvSpPr>
          <p:nvPr>
            <p:ph idx="1"/>
          </p:nvPr>
        </p:nvSpPr>
        <p:spPr>
          <a:xfrm>
            <a:off x="446184" y="1483495"/>
            <a:ext cx="8229600" cy="2934224"/>
          </a:xfrm>
        </p:spPr>
        <p:txBody>
          <a:bodyPr>
            <a:normAutofit/>
          </a:bodyPr>
          <a:lstStyle/>
          <a:p>
            <a:r>
              <a:rPr lang="zh-TW" altLang="en-US" dirty="0">
                <a:solidFill>
                  <a:srgbClr val="C00000"/>
                </a:solidFill>
              </a:rPr>
              <a:t>隨身碟</a:t>
            </a:r>
            <a:r>
              <a:rPr lang="en-US" altLang="zh-TW" dirty="0"/>
              <a:t>(flash disk)</a:t>
            </a:r>
            <a:r>
              <a:rPr lang="zh-TW" altLang="en-US" dirty="0"/>
              <a:t>又稱大拇哥，意即和大拇指大小差不多，透過</a:t>
            </a:r>
            <a:r>
              <a:rPr lang="en-US" altLang="zh-TW" dirty="0"/>
              <a:t>USB</a:t>
            </a:r>
            <a:r>
              <a:rPr lang="zh-TW" altLang="en-US" dirty="0" smtClean="0"/>
              <a:t>埠連接電腦，</a:t>
            </a:r>
            <a:r>
              <a:rPr lang="zh-TW" altLang="en-US" dirty="0"/>
              <a:t>進行存取</a:t>
            </a:r>
            <a:r>
              <a:rPr lang="zh-TW" altLang="en-US" dirty="0" smtClean="0"/>
              <a:t>動作。</a:t>
            </a:r>
            <a:endParaRPr lang="en-US" altLang="zh-TW" dirty="0" smtClean="0"/>
          </a:p>
          <a:p>
            <a:r>
              <a:rPr lang="zh-TW" altLang="en-US" dirty="0" smtClean="0"/>
              <a:t>其容量</a:t>
            </a:r>
            <a:r>
              <a:rPr lang="zh-TW" altLang="en-US" dirty="0"/>
              <a:t>已可</a:t>
            </a:r>
            <a:r>
              <a:rPr lang="zh-TW" altLang="en-US" dirty="0" smtClean="0"/>
              <a:t>達</a:t>
            </a:r>
            <a:r>
              <a:rPr lang="en-US" altLang="zh-TW" dirty="0" smtClean="0"/>
              <a:t>TB</a:t>
            </a:r>
            <a:r>
              <a:rPr lang="zh-TW" altLang="en-US" dirty="0" smtClean="0"/>
              <a:t>，造型</a:t>
            </a:r>
            <a:r>
              <a:rPr lang="zh-TW" altLang="en-US" dirty="0"/>
              <a:t>花樣百出，令人讚嘆</a:t>
            </a:r>
            <a:r>
              <a:rPr lang="zh-TW" altLang="en-US" dirty="0" smtClean="0"/>
              <a:t>。</a:t>
            </a:r>
            <a:endParaRPr lang="en-US" altLang="zh-TW" dirty="0" smtClean="0"/>
          </a:p>
          <a:p>
            <a:pPr marL="0" indent="0">
              <a:buNone/>
            </a:pPr>
            <a:endParaRPr lang="zh-TW" altLang="en-US" dirty="0"/>
          </a:p>
        </p:txBody>
      </p:sp>
      <p:sp>
        <p:nvSpPr>
          <p:cNvPr id="2" name="文字方塊 1"/>
          <p:cNvSpPr txBox="1"/>
          <p:nvPr/>
        </p:nvSpPr>
        <p:spPr>
          <a:xfrm>
            <a:off x="2411761" y="4688699"/>
            <a:ext cx="4725525" cy="338554"/>
          </a:xfrm>
          <a:prstGeom prst="rect">
            <a:avLst/>
          </a:prstGeom>
          <a:solidFill>
            <a:schemeClr val="tx2">
              <a:lumMod val="20000"/>
              <a:lumOff val="80000"/>
            </a:schemeClr>
          </a:solidFill>
        </p:spPr>
        <p:txBody>
          <a:bodyPr wrap="square" rtlCol="0">
            <a:spAutoFit/>
          </a:bodyPr>
          <a:lstStyle/>
          <a:p>
            <a:r>
              <a:rPr lang="zh-TW" altLang="en-US" sz="1600" b="1" dirty="0">
                <a:latin typeface="微軟正黑體" panose="020B0604030504040204" pitchFamily="34" charset="-120"/>
                <a:ea typeface="微軟正黑體" panose="020B0604030504040204" pitchFamily="34" charset="-120"/>
              </a:rPr>
              <a:t>隨身碟造型設計極具巧思</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資料來源：</a:t>
            </a:r>
            <a:r>
              <a:rPr lang="en-US" altLang="zh-TW" sz="1600" b="1" dirty="0">
                <a:latin typeface="微軟正黑體" panose="020B0604030504040204" pitchFamily="34" charset="-120"/>
                <a:ea typeface="微軟正黑體" panose="020B0604030504040204" pitchFamily="34" charset="-120"/>
              </a:rPr>
              <a:t>SanDisk)</a:t>
            </a:r>
            <a:endParaRPr lang="zh-TW" altLang="en-US" sz="1600" b="1" dirty="0">
              <a:latin typeface="微軟正黑體" panose="020B0604030504040204" pitchFamily="34" charset="-120"/>
              <a:ea typeface="微軟正黑體" panose="020B0604030504040204" pitchFamily="34" charset="-120"/>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523" y="3179406"/>
            <a:ext cx="597713" cy="150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1930" y="3261698"/>
            <a:ext cx="1195022" cy="134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109" y="3400984"/>
            <a:ext cx="1346347" cy="120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788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英特爾開發了史上第一顆在市面上販售的動態隨機存取記憶體和微處理器，帶動了晶片設計和資通科技的革命風潮，造福了你我的數位生活體驗。</a:t>
            </a:r>
          </a:p>
          <a:p>
            <a:endParaRPr lang="zh-TW" altLang="en-US" dirty="0"/>
          </a:p>
        </p:txBody>
      </p:sp>
    </p:spTree>
    <p:extLst>
      <p:ext uri="{BB962C8B-B14F-4D97-AF65-F5344CB8AC3E}">
        <p14:creationId xmlns:p14="http://schemas.microsoft.com/office/powerpoint/2010/main" val="9946719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53506" y="2644012"/>
            <a:ext cx="2208490" cy="2303031"/>
          </a:xfrm>
          <a:prstGeom prst="rect">
            <a:avLst/>
          </a:prstGeom>
          <a:noFill/>
          <a:ln>
            <a:noFill/>
          </a:ln>
          <a:effectLst>
            <a:outerShdw dist="35921" dir="2700000" algn="ctr" rotWithShape="0">
              <a:schemeClr val="bg2"/>
            </a:outerShdw>
            <a:reflection blurRad="6350" stA="52000" endA="3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3"/>
          <p:cNvSpPr>
            <a:spLocks noGrp="1"/>
          </p:cNvSpPr>
          <p:nvPr>
            <p:ph type="title"/>
          </p:nvPr>
        </p:nvSpPr>
        <p:spPr/>
        <p:txBody>
          <a:bodyPr>
            <a:normAutofit/>
          </a:bodyPr>
          <a:lstStyle/>
          <a:p>
            <a:r>
              <a:rPr lang="zh-TW" altLang="en-US" dirty="0" smtClean="0"/>
              <a:t>複合式隨身碟</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有的</a:t>
            </a:r>
            <a:r>
              <a:rPr lang="zh-TW" altLang="en-US" dirty="0"/>
              <a:t>隨身碟兼具多項功能，除了可儲存資料外，</a:t>
            </a:r>
            <a:r>
              <a:rPr lang="zh-TW" altLang="en-US" dirty="0" smtClean="0"/>
              <a:t>還具備錄音</a:t>
            </a:r>
            <a:r>
              <a:rPr lang="zh-TW" altLang="en-US" dirty="0"/>
              <a:t>、</a:t>
            </a:r>
            <a:r>
              <a:rPr lang="en-US" altLang="zh-TW" dirty="0"/>
              <a:t>MP3</a:t>
            </a:r>
            <a:r>
              <a:rPr lang="zh-TW" altLang="en-US" dirty="0"/>
              <a:t>及收音機</a:t>
            </a:r>
            <a:r>
              <a:rPr lang="zh-TW" altLang="en-US" dirty="0" smtClean="0"/>
              <a:t>功能。</a:t>
            </a:r>
            <a:endParaRPr lang="zh-TW" altLang="en-US" dirty="0"/>
          </a:p>
          <a:p>
            <a:endParaRPr lang="zh-TW" altLang="en-US" dirty="0"/>
          </a:p>
        </p:txBody>
      </p:sp>
      <p:sp>
        <p:nvSpPr>
          <p:cNvPr id="12" name="矩形 11"/>
          <p:cNvSpPr/>
          <p:nvPr/>
        </p:nvSpPr>
        <p:spPr>
          <a:xfrm>
            <a:off x="-1" y="4245805"/>
            <a:ext cx="4707015" cy="369332"/>
          </a:xfrm>
          <a:prstGeom prst="rect">
            <a:avLst/>
          </a:prstGeom>
          <a:solidFill>
            <a:schemeClr val="accent5">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複合式隨身碟</a:t>
            </a:r>
            <a:r>
              <a:rPr lang="zh-TW" altLang="en-US" b="1" dirty="0" smtClean="0">
                <a:solidFill>
                  <a:schemeClr val="bg1"/>
                </a:solidFill>
                <a:latin typeface="微軟正黑體" pitchFamily="34" charset="-120"/>
                <a:ea typeface="微軟正黑體" pitchFamily="34" charset="-120"/>
              </a:rPr>
              <a:t>兼具錄音</a:t>
            </a:r>
            <a:r>
              <a:rPr lang="zh-TW" altLang="en-US" b="1" dirty="0">
                <a:solidFill>
                  <a:schemeClr val="bg1"/>
                </a:solidFill>
                <a:latin typeface="微軟正黑體" pitchFamily="34" charset="-120"/>
                <a:ea typeface="微軟正黑體" pitchFamily="34" charset="-120"/>
              </a:rPr>
              <a:t>、</a:t>
            </a:r>
            <a:r>
              <a:rPr lang="en-US" altLang="zh-TW" b="1" dirty="0">
                <a:solidFill>
                  <a:schemeClr val="bg1"/>
                </a:solidFill>
                <a:latin typeface="微軟正黑體" pitchFamily="34" charset="-120"/>
                <a:ea typeface="微軟正黑體" pitchFamily="34" charset="-120"/>
              </a:rPr>
              <a:t>MP3</a:t>
            </a:r>
            <a:r>
              <a:rPr lang="zh-TW" altLang="en-US" b="1" dirty="0">
                <a:solidFill>
                  <a:schemeClr val="bg1"/>
                </a:solidFill>
                <a:latin typeface="微軟正黑體" pitchFamily="34" charset="-120"/>
                <a:ea typeface="微軟正黑體" pitchFamily="34" charset="-120"/>
              </a:rPr>
              <a:t>及收音機功能</a:t>
            </a:r>
          </a:p>
        </p:txBody>
      </p:sp>
      <p:pic>
        <p:nvPicPr>
          <p:cNvPr id="9" name="Picture 3"/>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32040" y="2706765"/>
            <a:ext cx="1980220" cy="2344076"/>
          </a:xfrm>
          <a:prstGeom prst="rect">
            <a:avLst/>
          </a:prstGeom>
          <a:noFill/>
          <a:ln>
            <a:noFill/>
          </a:ln>
          <a:effectLst>
            <a:outerShdw dist="35921" dir="2700000" algn="ctr" rotWithShape="0">
              <a:schemeClr val="bg2"/>
            </a:outerShdw>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18119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可攜式</a:t>
            </a:r>
            <a:r>
              <a:rPr lang="zh-TW" altLang="en-US" dirty="0" smtClean="0"/>
              <a:t>硬碟</a:t>
            </a:r>
            <a:endParaRPr lang="zh-TW" altLang="en-US" dirty="0"/>
          </a:p>
        </p:txBody>
      </p:sp>
      <p:sp>
        <p:nvSpPr>
          <p:cNvPr id="5" name="內容版面配置區 4"/>
          <p:cNvSpPr>
            <a:spLocks noGrp="1"/>
          </p:cNvSpPr>
          <p:nvPr>
            <p:ph idx="1"/>
          </p:nvPr>
        </p:nvSpPr>
        <p:spPr/>
        <p:txBody>
          <a:bodyPr>
            <a:normAutofit/>
          </a:bodyPr>
          <a:lstStyle/>
          <a:p>
            <a:r>
              <a:rPr lang="en-US" altLang="zh-TW" dirty="0" smtClean="0"/>
              <a:t>USB</a:t>
            </a:r>
            <a:r>
              <a:rPr lang="zh-TW" altLang="en-US" dirty="0"/>
              <a:t>外接</a:t>
            </a:r>
            <a:r>
              <a:rPr lang="zh-TW" altLang="en-US" dirty="0" smtClean="0"/>
              <a:t>硬碟是</a:t>
            </a:r>
            <a:r>
              <a:rPr lang="zh-TW" altLang="en-US" dirty="0"/>
              <a:t>一種體積小且重量輕的攜帶式儲存裝置，大約只有手掌般的大小，而且具有</a:t>
            </a:r>
            <a:r>
              <a:rPr lang="en-US" altLang="zh-TW" dirty="0"/>
              <a:t>USB</a:t>
            </a:r>
            <a:r>
              <a:rPr lang="zh-TW" altLang="en-US" dirty="0"/>
              <a:t>連接線即插即用的功能，可輕易地與個人電腦相連接，安裝極為便捷</a:t>
            </a:r>
            <a:r>
              <a:rPr lang="zh-TW" altLang="en-US" dirty="0" smtClean="0"/>
              <a:t>。</a:t>
            </a:r>
            <a:endParaRPr lang="zh-TW" altLang="en-US" dirty="0"/>
          </a:p>
        </p:txBody>
      </p:sp>
    </p:spTree>
    <p:extLst>
      <p:ext uri="{BB962C8B-B14F-4D97-AF65-F5344CB8AC3E}">
        <p14:creationId xmlns:p14="http://schemas.microsoft.com/office/powerpoint/2010/main" val="6753952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可攜式硬碟</a:t>
            </a:r>
          </a:p>
        </p:txBody>
      </p:sp>
      <p:sp>
        <p:nvSpPr>
          <p:cNvPr id="3" name="內容版面配置區 2"/>
          <p:cNvSpPr>
            <a:spLocks noGrp="1"/>
          </p:cNvSpPr>
          <p:nvPr>
            <p:ph idx="1"/>
          </p:nvPr>
        </p:nvSpPr>
        <p:spPr/>
        <p:txBody>
          <a:bodyPr/>
          <a:lstStyle/>
          <a:p>
            <a:r>
              <a:rPr lang="zh-TW" altLang="en-US" dirty="0"/>
              <a:t>體積雖然較隨身碟大，但容量</a:t>
            </a:r>
            <a:r>
              <a:rPr lang="zh-TW" altLang="en-US" dirty="0" smtClean="0"/>
              <a:t>可達</a:t>
            </a:r>
            <a:r>
              <a:rPr lang="zh-TW" altLang="en-US" dirty="0"/>
              <a:t>上百</a:t>
            </a:r>
            <a:r>
              <a:rPr lang="en-US" altLang="zh-TW" dirty="0"/>
              <a:t>GB</a:t>
            </a:r>
            <a:r>
              <a:rPr lang="zh-TW" altLang="en-US" dirty="0"/>
              <a:t>，是需攜帶大量</a:t>
            </a:r>
            <a:r>
              <a:rPr lang="zh-TW" altLang="en-US" dirty="0" smtClean="0"/>
              <a:t>資料人士</a:t>
            </a:r>
            <a:r>
              <a:rPr lang="zh-TW" altLang="en-US" dirty="0"/>
              <a:t>的最愛。</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954" y="2897260"/>
            <a:ext cx="2777199" cy="1637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5335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全球三大</a:t>
            </a:r>
            <a:r>
              <a:rPr lang="zh-TW" altLang="en-US" dirty="0" smtClean="0"/>
              <a:t>電腦展</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209477681"/>
              </p:ext>
            </p:extLst>
          </p:nvPr>
        </p:nvGraphicFramePr>
        <p:xfrm>
          <a:off x="907250" y="1483907"/>
          <a:ext cx="7175140" cy="1795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圖片 6"/>
          <p:cNvPicPr>
            <a:picLocks noChangeAspect="1"/>
          </p:cNvPicPr>
          <p:nvPr/>
        </p:nvPicPr>
        <p:blipFill rotWithShape="1">
          <a:blip r:embed="rId7" cstate="screen">
            <a:extLst>
              <a:ext uri="{28A0092B-C50C-407E-A947-70E740481C1C}">
                <a14:useLocalDpi xmlns:a14="http://schemas.microsoft.com/office/drawing/2010/main"/>
              </a:ext>
            </a:extLst>
          </a:blip>
          <a:srcRect t="14766" b="9561"/>
          <a:stretch/>
        </p:blipFill>
        <p:spPr>
          <a:xfrm>
            <a:off x="2128912" y="3343300"/>
            <a:ext cx="2438400" cy="1845205"/>
          </a:xfrm>
          <a:prstGeom prst="rect">
            <a:avLst/>
          </a:prstGeom>
        </p:spPr>
      </p:pic>
      <p:pic>
        <p:nvPicPr>
          <p:cNvPr id="8" name="圖片 7"/>
          <p:cNvPicPr>
            <a:picLocks noChangeAspect="1"/>
          </p:cNvPicPr>
          <p:nvPr/>
        </p:nvPicPr>
        <p:blipFill rotWithShape="1">
          <a:blip r:embed="rId8" cstate="screen">
            <a:extLst>
              <a:ext uri="{28A0092B-C50C-407E-A947-70E740481C1C}">
                <a14:useLocalDpi xmlns:a14="http://schemas.microsoft.com/office/drawing/2010/main"/>
              </a:ext>
            </a:extLst>
          </a:blip>
          <a:srcRect t="10907" b="18957"/>
          <a:stretch/>
        </p:blipFill>
        <p:spPr>
          <a:xfrm>
            <a:off x="4572000" y="3433310"/>
            <a:ext cx="2438400" cy="1710190"/>
          </a:xfrm>
          <a:prstGeom prst="rect">
            <a:avLst/>
          </a:prstGeom>
        </p:spPr>
      </p:pic>
    </p:spTree>
    <p:extLst>
      <p:ext uri="{BB962C8B-B14F-4D97-AF65-F5344CB8AC3E}">
        <p14:creationId xmlns:p14="http://schemas.microsoft.com/office/powerpoint/2010/main" val="3045105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2549</TotalTime>
  <Words>3351</Words>
  <Application>Microsoft Office PowerPoint</Application>
  <PresentationFormat>如螢幕大小 (16:9)</PresentationFormat>
  <Paragraphs>265</Paragraphs>
  <Slides>82</Slides>
  <Notes>3</Notes>
  <HiddenSlides>0</HiddenSlides>
  <MMClips>0</MMClips>
  <ScaleCrop>false</ScaleCrop>
  <HeadingPairs>
    <vt:vector size="4" baseType="variant">
      <vt:variant>
        <vt:lpstr>佈景主題</vt:lpstr>
      </vt:variant>
      <vt:variant>
        <vt:i4>1</vt:i4>
      </vt:variant>
      <vt:variant>
        <vt:lpstr>投影片標題</vt:lpstr>
      </vt:variant>
      <vt:variant>
        <vt:i4>82</vt:i4>
      </vt:variant>
    </vt:vector>
  </HeadingPairs>
  <TitlesOfParts>
    <vt:vector size="83" baseType="lpstr">
      <vt:lpstr>Office 佈景主題</vt:lpstr>
      <vt:lpstr>計算機組織</vt:lpstr>
      <vt:lpstr>摩爾定律(Moore's Law)</vt:lpstr>
      <vt:lpstr>PowerPoint 簡報</vt:lpstr>
      <vt:lpstr>PowerPoint 簡報</vt:lpstr>
      <vt:lpstr>PowerPoint 簡報</vt:lpstr>
      <vt:lpstr>PowerPoint 簡報</vt:lpstr>
      <vt:lpstr>PowerPoint 簡報</vt:lpstr>
      <vt:lpstr>PowerPoint 簡報</vt:lpstr>
      <vt:lpstr>全球三大電腦展</vt:lpstr>
      <vt:lpstr>桌上型電腦</vt:lpstr>
      <vt:lpstr>PowerPoint 簡報</vt:lpstr>
      <vt:lpstr>PowerPoint 簡報</vt:lpstr>
      <vt:lpstr>3C</vt:lpstr>
      <vt:lpstr>3-1 中央處理器</vt:lpstr>
      <vt:lpstr>3-1 中央處理器</vt:lpstr>
      <vt:lpstr>暫存器</vt:lpstr>
      <vt:lpstr>暫存器</vt:lpstr>
      <vt:lpstr>PowerPoint 簡報</vt:lpstr>
      <vt:lpstr>控制單元</vt:lpstr>
      <vt:lpstr>控制單元</vt:lpstr>
      <vt:lpstr>算術邏輯單元</vt:lpstr>
      <vt:lpstr>算術邏輯單元</vt:lpstr>
      <vt:lpstr>PowerPoint 簡報</vt:lpstr>
      <vt:lpstr>XOR做資料遮罩的基礎</vt:lpstr>
      <vt:lpstr>XOR做資料遮罩的基礎</vt:lpstr>
      <vt:lpstr>QR Code</vt:lpstr>
      <vt:lpstr>匯流排</vt:lpstr>
      <vt:lpstr>匯流排</vt:lpstr>
      <vt:lpstr>3-1 中央處理器</vt:lpstr>
      <vt:lpstr>3-1 中央處理器</vt:lpstr>
      <vt:lpstr>微處理器發展簡史</vt:lpstr>
      <vt:lpstr>微處理器發展簡史</vt:lpstr>
      <vt:lpstr>微處理器發展簡史</vt:lpstr>
      <vt:lpstr>3-2 主記憶體</vt:lpstr>
      <vt:lpstr>3-2 主記憶體</vt:lpstr>
      <vt:lpstr>3-2 主記憶體</vt:lpstr>
      <vt:lpstr>3-2 主記憶體</vt:lpstr>
      <vt:lpstr>3-2 主記憶體</vt:lpstr>
      <vt:lpstr>3-2 主記憶體</vt:lpstr>
      <vt:lpstr>3-2 主記憶體</vt:lpstr>
      <vt:lpstr>3-2 主記憶體</vt:lpstr>
      <vt:lpstr>3-2 主記憶體</vt:lpstr>
      <vt:lpstr>SRAM 靜態隨機存取記憶體</vt:lpstr>
      <vt:lpstr>DRAM 動態隨機存取記憶體</vt:lpstr>
      <vt:lpstr>DRAM 動態隨機存取記憶體</vt:lpstr>
      <vt:lpstr>ROM</vt:lpstr>
      <vt:lpstr>3-2 主記憶體</vt:lpstr>
      <vt:lpstr>PowerPoint 簡報</vt:lpstr>
      <vt:lpstr>PowerPoint 簡報</vt:lpstr>
      <vt:lpstr>PowerPoint 簡報</vt:lpstr>
      <vt:lpstr>3-3 執行程式</vt:lpstr>
      <vt:lpstr>3-3 執行程式</vt:lpstr>
      <vt:lpstr>3-3 執行程式</vt:lpstr>
      <vt:lpstr>CPU執行程式的流程</vt:lpstr>
      <vt:lpstr>生產線技術</vt:lpstr>
      <vt:lpstr>生產線技術</vt:lpstr>
      <vt:lpstr> CPU執行時採用生產線技術 </vt:lpstr>
      <vt:lpstr>3-4 匯流排及介面</vt:lpstr>
      <vt:lpstr>3-4 匯流排及介面</vt:lpstr>
      <vt:lpstr>連接埠</vt:lpstr>
      <vt:lpstr>ISA、PCI、AGP</vt:lpstr>
      <vt:lpstr>ISA、PCI、AGP</vt:lpstr>
      <vt:lpstr>PCI Express</vt:lpstr>
      <vt:lpstr>PCI Express</vt:lpstr>
      <vt:lpstr>PCI Express</vt:lpstr>
      <vt:lpstr>USB</vt:lpstr>
      <vt:lpstr>USB</vt:lpstr>
      <vt:lpstr>USB傳輸速度</vt:lpstr>
      <vt:lpstr>3-5 儲存裝置</vt:lpstr>
      <vt:lpstr>硬碟 (hard disk)</vt:lpstr>
      <vt:lpstr>硬碟 (hard disk)</vt:lpstr>
      <vt:lpstr>磁帶</vt:lpstr>
      <vt:lpstr>磁帶</vt:lpstr>
      <vt:lpstr>光碟片</vt:lpstr>
      <vt:lpstr>光碟片</vt:lpstr>
      <vt:lpstr>光碟片</vt:lpstr>
      <vt:lpstr>記憶卡</vt:lpstr>
      <vt:lpstr>讀卡機</vt:lpstr>
      <vt:lpstr>隨身碟</vt:lpstr>
      <vt:lpstr>複合式隨身碟</vt:lpstr>
      <vt:lpstr>可攜式硬碟</vt:lpstr>
      <vt:lpstr>可攜式硬碟</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218</cp:revision>
  <dcterms:created xsi:type="dcterms:W3CDTF">2015-04-21T01:58:17Z</dcterms:created>
  <dcterms:modified xsi:type="dcterms:W3CDTF">2025-06-19T08:33:07Z</dcterms:modified>
</cp:coreProperties>
</file>